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Override4.xml" ContentType="application/vnd.openxmlformats-officedocument.themeOverr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69" r:id="rId3"/>
    <p:sldId id="258" r:id="rId4"/>
    <p:sldId id="276" r:id="rId5"/>
    <p:sldId id="762" r:id="rId6"/>
    <p:sldId id="756" r:id="rId7"/>
    <p:sldId id="273" r:id="rId8"/>
    <p:sldId id="757" r:id="rId9"/>
    <p:sldId id="274" r:id="rId10"/>
    <p:sldId id="280" r:id="rId11"/>
    <p:sldId id="758" r:id="rId12"/>
    <p:sldId id="275" r:id="rId13"/>
    <p:sldId id="759" r:id="rId14"/>
    <p:sldId id="760" r:id="rId15"/>
    <p:sldId id="761" r:id="rId16"/>
    <p:sldId id="26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265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5" orient="horz" pos="3906" userDrawn="1">
          <p15:clr>
            <a:srgbClr val="A4A3A4"/>
          </p15:clr>
        </p15:guide>
        <p15:guide id="6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F"/>
    <a:srgbClr val="A2CD41"/>
    <a:srgbClr val="02949B"/>
    <a:srgbClr val="000002"/>
    <a:srgbClr val="FF1B62"/>
    <a:srgbClr val="07C2FD"/>
    <a:srgbClr val="FF00C4"/>
    <a:srgbClr val="3800AF"/>
    <a:srgbClr val="2B008F"/>
    <a:srgbClr val="2E0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6349" autoAdjust="0"/>
  </p:normalViewPr>
  <p:slideViewPr>
    <p:cSldViewPr snapToGrid="0">
      <p:cViewPr>
        <p:scale>
          <a:sx n="100" d="100"/>
          <a:sy n="100" d="100"/>
        </p:scale>
        <p:origin x="1896" y="1404"/>
      </p:cViewPr>
      <p:guideLst>
        <p:guide pos="7265"/>
        <p:guide orient="horz" pos="648"/>
        <p:guide orient="horz" pos="3906"/>
        <p:guide orient="horz" pos="3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4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2021/1/6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705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6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140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08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593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7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8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" name="图片 1234">
            <a:extLst>
              <a:ext uri="{FF2B5EF4-FFF2-40B4-BE49-F238E27FC236}">
                <a16:creationId xmlns:a16="http://schemas.microsoft.com/office/drawing/2014/main" id="{AC2555CB-C079-4BC3-AAF5-E6AABD73A1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8" y="0"/>
            <a:ext cx="12189792" cy="6862218"/>
          </a:xfrm>
          <a:prstGeom prst="rect">
            <a:avLst/>
          </a:prstGeom>
        </p:spPr>
      </p:pic>
      <p:sp>
        <p:nvSpPr>
          <p:cNvPr id="347" name="页脚占位符 346">
            <a:extLst>
              <a:ext uri="{FF2B5EF4-FFF2-40B4-BE49-F238E27FC236}">
                <a16:creationId xmlns:a16="http://schemas.microsoft.com/office/drawing/2014/main" id="{4A1EB7FD-FC3E-4C63-A386-42FB293C80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71513" y="6132509"/>
            <a:ext cx="3590925" cy="206381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altLang="zh-CN"/>
              <a:t>www.is</a:t>
            </a:r>
            <a:r>
              <a:rPr lang="en-US" altLang="zh-CN" sz="100"/>
              <a:t> </a:t>
            </a:r>
            <a:r>
              <a:rPr lang="en-US" altLang="zh-CN"/>
              <a:t>lide.cc</a:t>
            </a:r>
            <a:endParaRPr lang="en-US" altLang="zh-CN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BECD76-B51F-4D6A-9702-4C00A15FA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1513" y="3702467"/>
            <a:ext cx="10848974" cy="1010723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20000"/>
              </a:lnSpc>
              <a:buNone/>
              <a:defRPr sz="5400" b="1">
                <a:ln w="12700"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99724E-690E-47CA-AE72-73BDB06968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514" y="4997606"/>
            <a:ext cx="10848974" cy="425243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</a:p>
        </p:txBody>
      </p:sp>
      <p:sp>
        <p:nvSpPr>
          <p:cNvPr id="352" name="灯片编号占位符 351">
            <a:extLst>
              <a:ext uri="{FF2B5EF4-FFF2-40B4-BE49-F238E27FC236}">
                <a16:creationId xmlns:a16="http://schemas.microsoft.com/office/drawing/2014/main" id="{73291556-8704-4D4C-8D57-2AFFB0D1C51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599" y="6132509"/>
            <a:ext cx="2909888" cy="206381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altLang="zh-CN"/>
              <a:t>Speaker nam</a:t>
            </a:r>
            <a:r>
              <a:rPr lang="en-US" altLang="zh-CN" sz="100"/>
              <a:t> </a:t>
            </a:r>
            <a:r>
              <a:rPr lang="en-US" altLang="zh-CN"/>
              <a:t>e and title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12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3CFA2B5-AEC9-4122-82B7-2ADB4D744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2" y="3803"/>
            <a:ext cx="12189678" cy="6856694"/>
          </a:xfrm>
          <a:prstGeom prst="rect">
            <a:avLst/>
          </a:prstGeom>
        </p:spPr>
      </p:pic>
      <p:sp>
        <p:nvSpPr>
          <p:cNvPr id="20" name="标题 19"/>
          <p:cNvSpPr>
            <a:spLocks noGrp="1"/>
          </p:cNvSpPr>
          <p:nvPr userDrawn="1">
            <p:ph type="title" hasCustomPrompt="1"/>
          </p:nvPr>
        </p:nvSpPr>
        <p:spPr>
          <a:xfrm>
            <a:off x="1161801" y="3649388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 hasCustomPrompt="1"/>
          </p:nvPr>
        </p:nvSpPr>
        <p:spPr>
          <a:xfrm>
            <a:off x="1162917" y="4544738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0B849C9-ACCE-469C-BB5E-3427D264F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6C6F7D-182D-429A-8212-1CBEF0967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EE0C78B-7046-4C9D-967A-00F9487A2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96A253-C97F-419A-A266-1803B0C73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5E3E838-D5F0-4901-B571-B07FDDA3B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71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8B2F7F-6A25-40A7-8059-FA7434C7AD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8" y="5460"/>
            <a:ext cx="12189792" cy="6856758"/>
          </a:xfrm>
          <a:prstGeom prst="rect">
            <a:avLst/>
          </a:prstGeom>
        </p:spPr>
      </p:pic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60400" y="3079510"/>
            <a:ext cx="8131810" cy="1983066"/>
          </a:xfrm>
          <a:effectLst/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80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60400" y="5669718"/>
            <a:ext cx="8131810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400" y="5373447"/>
            <a:ext cx="8131810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64D564-C9BD-4B86-8F61-817919D90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CBEA27E-DA44-4D1D-BD9B-3192E7C90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F805F6-63B6-4937-AEC1-1D7772EB9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A44891E-7D9A-4013-8E7C-C05B10F3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71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51" r:id="rId3"/>
    <p:sldLayoutId id="2147483662" r:id="rId4"/>
    <p:sldLayoutId id="2147483663" r:id="rId5"/>
    <p:sldLayoutId id="2147483655" r:id="rId6"/>
    <p:sldLayoutId id="2147483661" r:id="rId7"/>
    <p:sldLayoutId id="2147483665" r:id="rId8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ḻï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Sļídé">
            <a:extLst>
              <a:ext uri="{FF2B5EF4-FFF2-40B4-BE49-F238E27FC236}">
                <a16:creationId xmlns:a16="http://schemas.microsoft.com/office/drawing/2014/main" id="{C23168E9-F6CE-4983-BC66-C227542A35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>
                    <a:alpha val="70000"/>
                  </a:schemeClr>
                </a:solidFill>
              </a:rPr>
              <a:t>汇</a:t>
            </a:r>
            <a:r>
              <a:rPr lang="zh-CN" altLang="en-US" sz="100">
                <a:solidFill>
                  <a:schemeClr val="bg1">
                    <a:alpha val="70000"/>
                  </a:schemeClr>
                </a:solidFill>
              </a:rPr>
              <a:t> </a:t>
            </a:r>
            <a:r>
              <a:rPr lang="zh-CN" altLang="en-US">
                <a:solidFill>
                  <a:schemeClr val="bg1">
                    <a:alpha val="70000"/>
                  </a:schemeClr>
                </a:solidFill>
              </a:rPr>
              <a:t>报人</a:t>
            </a:r>
            <a:r>
              <a:rPr lang="zh-CN" altLang="en-US" dirty="0">
                <a:solidFill>
                  <a:schemeClr val="bg1">
                    <a:alpha val="70000"/>
                  </a:schemeClr>
                </a:solidFill>
              </a:rPr>
              <a:t>：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</a:rPr>
              <a:t>XXX</a:t>
            </a:r>
            <a:endParaRPr lang="zh-CN" altLang="en-US" dirty="0">
              <a:solidFill>
                <a:schemeClr val="bg1">
                  <a:alpha val="70000"/>
                </a:schemeClr>
              </a:solidFill>
            </a:endParaRPr>
          </a:p>
        </p:txBody>
      </p:sp>
      <p:sp>
        <p:nvSpPr>
          <p:cNvPr id="2" name="íṩḷiḑê">
            <a:extLst>
              <a:ext uri="{FF2B5EF4-FFF2-40B4-BE49-F238E27FC236}">
                <a16:creationId xmlns:a16="http://schemas.microsoft.com/office/drawing/2014/main" id="{5AF24602-030D-4483-A040-777528E17A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1513" y="3162749"/>
            <a:ext cx="10848974" cy="1218902"/>
          </a:xfrm>
        </p:spPr>
        <p:txBody>
          <a:bodyPr/>
          <a:lstStyle/>
          <a:p>
            <a:r>
              <a:rPr lang="zh-CN" altLang="en-US" sz="8000" dirty="0"/>
              <a:t>来</a:t>
            </a:r>
            <a:r>
              <a:rPr lang="zh-CN" altLang="en-US" sz="100" dirty="0"/>
              <a:t> </a:t>
            </a:r>
            <a:r>
              <a:rPr lang="zh-CN" altLang="en-US" sz="8000" dirty="0"/>
              <a:t>年工作计划</a:t>
            </a:r>
            <a:endParaRPr lang="en-US" altLang="zh-CN" sz="8000" dirty="0"/>
          </a:p>
        </p:txBody>
      </p:sp>
      <p:sp>
        <p:nvSpPr>
          <p:cNvPr id="7" name="îś1ïḋè">
            <a:extLst>
              <a:ext uri="{FF2B5EF4-FFF2-40B4-BE49-F238E27FC236}">
                <a16:creationId xmlns:a16="http://schemas.microsoft.com/office/drawing/2014/main" id="{4DAADC33-F1EB-4F93-BC56-3746EA336B38}"/>
              </a:ext>
            </a:extLst>
          </p:cNvPr>
          <p:cNvSpPr txBox="1"/>
          <p:nvPr/>
        </p:nvSpPr>
        <p:spPr>
          <a:xfrm>
            <a:off x="660400" y="2256285"/>
            <a:ext cx="10848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gradFill>
                  <a:gsLst>
                    <a:gs pos="41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rPr>
              <a:t>新</a:t>
            </a:r>
            <a:r>
              <a:rPr lang="zh-CN" altLang="en-US" sz="100" b="1">
                <a:gradFill>
                  <a:gsLst>
                    <a:gs pos="41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rPr>
              <a:t> </a:t>
            </a:r>
            <a:r>
              <a:rPr lang="zh-CN" altLang="en-US" sz="4000" b="1">
                <a:gradFill>
                  <a:gsLst>
                    <a:gs pos="41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rPr>
              <a:t>征程</a:t>
            </a:r>
            <a:r>
              <a:rPr lang="zh-CN" altLang="en-US" sz="4000" b="1" dirty="0">
                <a:gradFill>
                  <a:gsLst>
                    <a:gs pos="41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rPr>
              <a:t>，新未来</a:t>
            </a:r>
            <a:endParaRPr lang="en-US" altLang="zh-CN" sz="4000" b="1" dirty="0">
              <a:gradFill>
                <a:gsLst>
                  <a:gs pos="41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endParaRPr>
          </a:p>
        </p:txBody>
      </p:sp>
      <p:grpSp>
        <p:nvGrpSpPr>
          <p:cNvPr id="26" name="îSlíḑe">
            <a:extLst>
              <a:ext uri="{FF2B5EF4-FFF2-40B4-BE49-F238E27FC236}">
                <a16:creationId xmlns:a16="http://schemas.microsoft.com/office/drawing/2014/main" id="{0F90C7FD-FEBC-418B-A7F2-1E5EDFACB950}"/>
              </a:ext>
            </a:extLst>
          </p:cNvPr>
          <p:cNvGrpSpPr/>
          <p:nvPr/>
        </p:nvGrpSpPr>
        <p:grpSpPr>
          <a:xfrm>
            <a:off x="11322624" y="760153"/>
            <a:ext cx="119849" cy="108033"/>
            <a:chOff x="11518900" y="487680"/>
            <a:chExt cx="228600" cy="162560"/>
          </a:xfrm>
        </p:grpSpPr>
        <p:cxnSp>
          <p:nvCxnSpPr>
            <p:cNvPr id="29" name="îş1íḓé">
              <a:extLst>
                <a:ext uri="{FF2B5EF4-FFF2-40B4-BE49-F238E27FC236}">
                  <a16:creationId xmlns:a16="http://schemas.microsoft.com/office/drawing/2014/main" id="{A268C31C-2795-42D3-8581-C7090989A12C}"/>
                </a:ext>
              </a:extLst>
            </p:cNvPr>
            <p:cNvCxnSpPr/>
            <p:nvPr userDrawn="1"/>
          </p:nvCxnSpPr>
          <p:spPr>
            <a:xfrm>
              <a:off x="11518900" y="48768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íṧḻïḍè">
              <a:extLst>
                <a:ext uri="{FF2B5EF4-FFF2-40B4-BE49-F238E27FC236}">
                  <a16:creationId xmlns:a16="http://schemas.microsoft.com/office/drawing/2014/main" id="{8FCD8235-C1DA-42F2-8AB4-66C1AC62D6C2}"/>
                </a:ext>
              </a:extLst>
            </p:cNvPr>
            <p:cNvCxnSpPr/>
            <p:nvPr userDrawn="1"/>
          </p:nvCxnSpPr>
          <p:spPr>
            <a:xfrm>
              <a:off x="11518900" y="56896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í$líďé">
              <a:extLst>
                <a:ext uri="{FF2B5EF4-FFF2-40B4-BE49-F238E27FC236}">
                  <a16:creationId xmlns:a16="http://schemas.microsoft.com/office/drawing/2014/main" id="{CFE65854-CE4D-464A-A8D7-5C24507AC259}"/>
                </a:ext>
              </a:extLst>
            </p:cNvPr>
            <p:cNvCxnSpPr/>
            <p:nvPr userDrawn="1"/>
          </p:nvCxnSpPr>
          <p:spPr>
            <a:xfrm>
              <a:off x="11518900" y="65024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îṥľïḋe">
            <a:extLst>
              <a:ext uri="{FF2B5EF4-FFF2-40B4-BE49-F238E27FC236}">
                <a16:creationId xmlns:a16="http://schemas.microsoft.com/office/drawing/2014/main" id="{20AF96E9-3244-4195-8B51-28C77141667C}"/>
              </a:ext>
            </a:extLst>
          </p:cNvPr>
          <p:cNvSpPr txBox="1"/>
          <p:nvPr/>
        </p:nvSpPr>
        <p:spPr>
          <a:xfrm>
            <a:off x="671513" y="4353679"/>
            <a:ext cx="6170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W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200">
                <a:solidFill>
                  <a:schemeClr val="bg1"/>
                </a:solidFill>
              </a:rPr>
              <a:t>ORK </a:t>
            </a:r>
            <a:r>
              <a:rPr lang="en-US" altLang="zh-CN" sz="1200" dirty="0">
                <a:solidFill>
                  <a:schemeClr val="bg1"/>
                </a:solidFill>
              </a:rPr>
              <a:t>PLAN FOR THE COMING YEAR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13" name="PA-图片 9">
            <a:extLst>
              <a:ext uri="{FF2B5EF4-FFF2-40B4-BE49-F238E27FC236}">
                <a16:creationId xmlns:a16="http://schemas.microsoft.com/office/drawing/2014/main" id="{9ABC5A85-5918-459A-995F-B5F8912F2BD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88" y="512192"/>
            <a:ext cx="2789237" cy="58392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18871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íşḷi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šḻïḑe">
            <a:extLst>
              <a:ext uri="{FF2B5EF4-FFF2-40B4-BE49-F238E27FC236}">
                <a16:creationId xmlns:a16="http://schemas.microsoft.com/office/drawing/2014/main" id="{490B0326-A6CB-45EF-8F9E-A31CA5BAFFD3}"/>
              </a:ext>
            </a:extLst>
          </p:cNvPr>
          <p:cNvSpPr txBox="1"/>
          <p:nvPr/>
        </p:nvSpPr>
        <p:spPr>
          <a:xfrm>
            <a:off x="1059003" y="2640434"/>
            <a:ext cx="1130438" cy="1107996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3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0</a:t>
            </a:r>
            <a:r>
              <a:rPr lang="en-US" altLang="zh-CN" sz="100" b="1">
                <a:solidFill>
                  <a:schemeClr val="bg1">
                    <a:alpha val="10000"/>
                  </a:schemeClr>
                </a:solidFill>
              </a:rPr>
              <a:t> </a:t>
            </a:r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1</a:t>
            </a:r>
            <a:endParaRPr lang="zh-CN" altLang="en-US" sz="6600" b="1" dirty="0">
              <a:solidFill>
                <a:schemeClr val="bg1">
                  <a:alpha val="10000"/>
                </a:schemeClr>
              </a:solidFill>
            </a:endParaRPr>
          </a:p>
        </p:txBody>
      </p:sp>
      <p:sp>
        <p:nvSpPr>
          <p:cNvPr id="9" name="iṡ1îḓe">
            <a:extLst>
              <a:ext uri="{FF2B5EF4-FFF2-40B4-BE49-F238E27FC236}">
                <a16:creationId xmlns:a16="http://schemas.microsoft.com/office/drawing/2014/main" id="{0DB1D0A1-2667-455C-9387-D7ABF0A00B8C}"/>
              </a:ext>
            </a:extLst>
          </p:cNvPr>
          <p:cNvSpPr txBox="1"/>
          <p:nvPr/>
        </p:nvSpPr>
        <p:spPr>
          <a:xfrm>
            <a:off x="4784455" y="1330695"/>
            <a:ext cx="2623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>
                <a:solidFill>
                  <a:schemeClr val="bg1"/>
                </a:solidFill>
                <a:cs typeface="+mn-ea"/>
                <a:sym typeface="+mn-lt"/>
              </a:rPr>
              <a:t>CO</a:t>
            </a:r>
            <a:r>
              <a:rPr lang="tr-TR" sz="100" b="1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tr-TR" sz="2800" b="1" dirty="0">
                <a:solidFill>
                  <a:schemeClr val="bg1"/>
                </a:solidFill>
                <a:cs typeface="+mn-ea"/>
                <a:sym typeface="+mn-lt"/>
              </a:rPr>
              <a:t>NTEN</a:t>
            </a:r>
            <a:r>
              <a:rPr lang="tr-TR" sz="1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tr-TR" sz="2800" b="1" dirty="0">
                <a:solidFill>
                  <a:schemeClr val="bg1"/>
                </a:solidFill>
                <a:cs typeface="+mn-ea"/>
                <a:sym typeface="+mn-lt"/>
              </a:rPr>
              <a:t>TS</a:t>
            </a:r>
          </a:p>
        </p:txBody>
      </p:sp>
      <p:sp>
        <p:nvSpPr>
          <p:cNvPr id="3" name="îṣḷïḋè">
            <a:extLst>
              <a:ext uri="{FF2B5EF4-FFF2-40B4-BE49-F238E27FC236}">
                <a16:creationId xmlns:a16="http://schemas.microsoft.com/office/drawing/2014/main" id="{CA7E7915-7CAA-4868-9A5A-0FDA3689F87A}"/>
              </a:ext>
            </a:extLst>
          </p:cNvPr>
          <p:cNvSpPr txBox="1"/>
          <p:nvPr/>
        </p:nvSpPr>
        <p:spPr>
          <a:xfrm>
            <a:off x="1103297" y="3087637"/>
            <a:ext cx="643125" cy="584775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3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3200" b="1">
                <a:solidFill>
                  <a:schemeClr val="bg1"/>
                </a:solidFill>
              </a:rPr>
              <a:t>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ïś1ïḋè">
            <a:extLst>
              <a:ext uri="{FF2B5EF4-FFF2-40B4-BE49-F238E27FC236}">
                <a16:creationId xmlns:a16="http://schemas.microsoft.com/office/drawing/2014/main" id="{3A9CA6B9-FBBD-4CF7-BB17-6689C180A1C1}"/>
              </a:ext>
            </a:extLst>
          </p:cNvPr>
          <p:cNvSpPr txBox="1"/>
          <p:nvPr/>
        </p:nvSpPr>
        <p:spPr>
          <a:xfrm>
            <a:off x="4164606" y="3087637"/>
            <a:ext cx="643125" cy="584775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1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3200" b="1">
                <a:solidFill>
                  <a:schemeClr val="bg1"/>
                </a:solidFill>
              </a:rPr>
              <a:t>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îṥḻíďe">
            <a:extLst>
              <a:ext uri="{FF2B5EF4-FFF2-40B4-BE49-F238E27FC236}">
                <a16:creationId xmlns:a16="http://schemas.microsoft.com/office/drawing/2014/main" id="{51B67717-8659-498C-BC9C-04295D6A9796}"/>
              </a:ext>
            </a:extLst>
          </p:cNvPr>
          <p:cNvSpPr txBox="1"/>
          <p:nvPr/>
        </p:nvSpPr>
        <p:spPr>
          <a:xfrm>
            <a:off x="7225914" y="3136612"/>
            <a:ext cx="643125" cy="584775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4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3200" b="1">
                <a:solidFill>
                  <a:schemeClr val="bg1"/>
                </a:solidFill>
              </a:rPr>
              <a:t>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ïṩḻîďè">
            <a:extLst>
              <a:ext uri="{FF2B5EF4-FFF2-40B4-BE49-F238E27FC236}">
                <a16:creationId xmlns:a16="http://schemas.microsoft.com/office/drawing/2014/main" id="{54A9A59C-C471-491B-ACA8-DA9C7A2231DF}"/>
              </a:ext>
            </a:extLst>
          </p:cNvPr>
          <p:cNvSpPr txBox="1"/>
          <p:nvPr/>
        </p:nvSpPr>
        <p:spPr>
          <a:xfrm>
            <a:off x="10287221" y="3136612"/>
            <a:ext cx="643125" cy="584775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4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3200" b="1">
                <a:solidFill>
                  <a:schemeClr val="bg1"/>
                </a:solidFill>
              </a:rPr>
              <a:t>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6" name="íśḷîdè">
            <a:extLst>
              <a:ext uri="{FF2B5EF4-FFF2-40B4-BE49-F238E27FC236}">
                <a16:creationId xmlns:a16="http://schemas.microsoft.com/office/drawing/2014/main" id="{378BA8E7-5D90-43AD-910D-63633A275261}"/>
              </a:ext>
            </a:extLst>
          </p:cNvPr>
          <p:cNvSpPr txBox="1"/>
          <p:nvPr/>
        </p:nvSpPr>
        <p:spPr>
          <a:xfrm>
            <a:off x="725988" y="3734374"/>
            <a:ext cx="1378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工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b="1">
                <a:solidFill>
                  <a:schemeClr val="bg1"/>
                </a:solidFill>
              </a:rPr>
              <a:t>作</a:t>
            </a:r>
            <a:r>
              <a:rPr lang="zh-CN" altLang="en-US" b="1" dirty="0">
                <a:solidFill>
                  <a:schemeClr val="bg1"/>
                </a:solidFill>
              </a:rPr>
              <a:t>目标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7" name="işľîdé">
            <a:extLst>
              <a:ext uri="{FF2B5EF4-FFF2-40B4-BE49-F238E27FC236}">
                <a16:creationId xmlns:a16="http://schemas.microsoft.com/office/drawing/2014/main" id="{3F5F7F44-EAC0-4816-8047-A3503DCD518F}"/>
              </a:ext>
            </a:extLst>
          </p:cNvPr>
          <p:cNvSpPr txBox="1"/>
          <p:nvPr/>
        </p:nvSpPr>
        <p:spPr>
          <a:xfrm>
            <a:off x="3797016" y="3734374"/>
            <a:ext cx="1378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工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b="1">
                <a:solidFill>
                  <a:schemeClr val="bg1"/>
                </a:solidFill>
              </a:rPr>
              <a:t>作</a:t>
            </a:r>
            <a:r>
              <a:rPr lang="zh-CN" altLang="en-US" b="1" dirty="0">
                <a:solidFill>
                  <a:schemeClr val="bg1"/>
                </a:solidFill>
              </a:rPr>
              <a:t>重点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8" name="iṥḷíḋè">
            <a:extLst>
              <a:ext uri="{FF2B5EF4-FFF2-40B4-BE49-F238E27FC236}">
                <a16:creationId xmlns:a16="http://schemas.microsoft.com/office/drawing/2014/main" id="{95E571F2-1AA6-47CD-A8BB-A3869614E5AF}"/>
              </a:ext>
            </a:extLst>
          </p:cNvPr>
          <p:cNvSpPr txBox="1"/>
          <p:nvPr/>
        </p:nvSpPr>
        <p:spPr>
          <a:xfrm>
            <a:off x="6858324" y="3734374"/>
            <a:ext cx="1378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常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b="1">
                <a:solidFill>
                  <a:schemeClr val="bg1"/>
                </a:solidFill>
              </a:rPr>
              <a:t>规</a:t>
            </a:r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9" name="îsļîde">
            <a:extLst>
              <a:ext uri="{FF2B5EF4-FFF2-40B4-BE49-F238E27FC236}">
                <a16:creationId xmlns:a16="http://schemas.microsoft.com/office/drawing/2014/main" id="{AD394A0C-1817-4295-A7B0-4A2E48E0EC0B}"/>
              </a:ext>
            </a:extLst>
          </p:cNvPr>
          <p:cNvSpPr txBox="1"/>
          <p:nvPr/>
        </p:nvSpPr>
        <p:spPr>
          <a:xfrm>
            <a:off x="9922816" y="3734374"/>
            <a:ext cx="1378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来</a:t>
            </a:r>
            <a:r>
              <a:rPr lang="zh-CN" altLang="en-US" sz="100" b="1">
                <a:solidFill>
                  <a:schemeClr val="bg1"/>
                </a:solidFill>
              </a:rPr>
              <a:t> </a:t>
            </a:r>
            <a:r>
              <a:rPr lang="zh-CN" altLang="en-US" b="1">
                <a:solidFill>
                  <a:schemeClr val="bg1"/>
                </a:solidFill>
              </a:rPr>
              <a:t>年</a:t>
            </a:r>
            <a:r>
              <a:rPr lang="zh-CN" altLang="en-US" b="1" dirty="0">
                <a:solidFill>
                  <a:schemeClr val="bg1"/>
                </a:solidFill>
              </a:rPr>
              <a:t>计划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2" name="iṣľiḑè">
            <a:extLst>
              <a:ext uri="{FF2B5EF4-FFF2-40B4-BE49-F238E27FC236}">
                <a16:creationId xmlns:a16="http://schemas.microsoft.com/office/drawing/2014/main" id="{A968BF33-4AED-4223-9786-9E7146384B52}"/>
              </a:ext>
            </a:extLst>
          </p:cNvPr>
          <p:cNvSpPr txBox="1"/>
          <p:nvPr/>
        </p:nvSpPr>
        <p:spPr>
          <a:xfrm>
            <a:off x="4164607" y="2640434"/>
            <a:ext cx="1130438" cy="1107996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3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0</a:t>
            </a:r>
            <a:r>
              <a:rPr lang="en-US" altLang="zh-CN" sz="100" b="1">
                <a:solidFill>
                  <a:schemeClr val="bg1">
                    <a:alpha val="10000"/>
                  </a:schemeClr>
                </a:solidFill>
              </a:rPr>
              <a:t> </a:t>
            </a:r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2</a:t>
            </a:r>
            <a:endParaRPr lang="zh-CN" altLang="en-US" sz="6600" b="1" dirty="0">
              <a:solidFill>
                <a:schemeClr val="bg1">
                  <a:alpha val="10000"/>
                </a:schemeClr>
              </a:solidFill>
            </a:endParaRPr>
          </a:p>
        </p:txBody>
      </p:sp>
      <p:sp>
        <p:nvSpPr>
          <p:cNvPr id="13" name="iSḷíḑê">
            <a:extLst>
              <a:ext uri="{FF2B5EF4-FFF2-40B4-BE49-F238E27FC236}">
                <a16:creationId xmlns:a16="http://schemas.microsoft.com/office/drawing/2014/main" id="{1B85A666-9026-4F28-B26E-24F9C8179B33}"/>
              </a:ext>
            </a:extLst>
          </p:cNvPr>
          <p:cNvSpPr txBox="1"/>
          <p:nvPr/>
        </p:nvSpPr>
        <p:spPr>
          <a:xfrm>
            <a:off x="7225915" y="2640434"/>
            <a:ext cx="1130438" cy="1107996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3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0</a:t>
            </a:r>
            <a:r>
              <a:rPr lang="en-US" altLang="zh-CN" sz="100" b="1">
                <a:solidFill>
                  <a:schemeClr val="bg1">
                    <a:alpha val="10000"/>
                  </a:schemeClr>
                </a:solidFill>
              </a:rPr>
              <a:t> </a:t>
            </a:r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3</a:t>
            </a:r>
            <a:endParaRPr lang="zh-CN" altLang="en-US" sz="6600" b="1" dirty="0">
              <a:solidFill>
                <a:schemeClr val="bg1">
                  <a:alpha val="10000"/>
                </a:schemeClr>
              </a:solidFill>
            </a:endParaRPr>
          </a:p>
        </p:txBody>
      </p:sp>
      <p:sp>
        <p:nvSpPr>
          <p:cNvPr id="15" name="îs1ïďè">
            <a:extLst>
              <a:ext uri="{FF2B5EF4-FFF2-40B4-BE49-F238E27FC236}">
                <a16:creationId xmlns:a16="http://schemas.microsoft.com/office/drawing/2014/main" id="{E22DF92D-4AA6-4092-A6D0-79FFB08764AA}"/>
              </a:ext>
            </a:extLst>
          </p:cNvPr>
          <p:cNvSpPr txBox="1"/>
          <p:nvPr/>
        </p:nvSpPr>
        <p:spPr>
          <a:xfrm>
            <a:off x="10287222" y="2640434"/>
            <a:ext cx="1130438" cy="1107996"/>
          </a:xfrm>
          <a:prstGeom prst="rect">
            <a:avLst/>
          </a:prstGeom>
          <a:noFill/>
          <a:effectLst>
            <a:outerShdw blurRad="63500" dist="76200" dir="2700000" algn="tl" rotWithShape="0">
              <a:schemeClr val="accent3">
                <a:alpha val="2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0</a:t>
            </a:r>
            <a:r>
              <a:rPr lang="en-US" altLang="zh-CN" sz="100" b="1">
                <a:solidFill>
                  <a:schemeClr val="bg1">
                    <a:alpha val="10000"/>
                  </a:schemeClr>
                </a:solidFill>
              </a:rPr>
              <a:t> </a:t>
            </a:r>
            <a:r>
              <a:rPr lang="en-US" altLang="zh-CN" sz="6600" b="1">
                <a:solidFill>
                  <a:schemeClr val="bg1">
                    <a:alpha val="10000"/>
                  </a:schemeClr>
                </a:solidFill>
              </a:rPr>
              <a:t>4</a:t>
            </a:r>
            <a:endParaRPr lang="zh-CN" altLang="en-US" sz="6600" b="1" dirty="0">
              <a:solidFill>
                <a:schemeClr val="bg1">
                  <a:alpha val="10000"/>
                </a:schemeClr>
              </a:solidFill>
            </a:endParaRPr>
          </a:p>
        </p:txBody>
      </p:sp>
      <p:sp>
        <p:nvSpPr>
          <p:cNvPr id="2" name="ïsľíḋè">
            <a:extLst>
              <a:ext uri="{FF2B5EF4-FFF2-40B4-BE49-F238E27FC236}">
                <a16:creationId xmlns:a16="http://schemas.microsoft.com/office/drawing/2014/main" id="{96CA16C7-42A4-44AE-B36F-53B64C2AEDE5}"/>
              </a:ext>
            </a:extLst>
          </p:cNvPr>
          <p:cNvSpPr txBox="1">
            <a:spLocks/>
          </p:cNvSpPr>
          <p:nvPr/>
        </p:nvSpPr>
        <p:spPr>
          <a:xfrm>
            <a:off x="729340" y="4119615"/>
            <a:ext cx="1371600" cy="34870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200">
                <a:solidFill>
                  <a:schemeClr val="bg1"/>
                </a:solidFill>
              </a:rPr>
              <a:t>WORK GO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200">
                <a:solidFill>
                  <a:schemeClr val="bg1"/>
                </a:solidFill>
              </a:rPr>
              <a:t>ALS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iṡlîďê">
            <a:extLst>
              <a:ext uri="{FF2B5EF4-FFF2-40B4-BE49-F238E27FC236}">
                <a16:creationId xmlns:a16="http://schemas.microsoft.com/office/drawing/2014/main" id="{8A0FB11B-C2D1-4897-B0CE-5F967A3EB7DF}"/>
              </a:ext>
            </a:extLst>
          </p:cNvPr>
          <p:cNvSpPr txBox="1">
            <a:spLocks/>
          </p:cNvSpPr>
          <p:nvPr/>
        </p:nvSpPr>
        <p:spPr>
          <a:xfrm>
            <a:off x="3739631" y="4105599"/>
            <a:ext cx="1493073" cy="34870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200" dirty="0">
                <a:solidFill>
                  <a:schemeClr val="bg1"/>
                </a:solidFill>
              </a:rPr>
              <a:t>FOCUS </a:t>
            </a:r>
            <a:r>
              <a:rPr lang="en-US" altLang="zh-CN" sz="1200">
                <a:solidFill>
                  <a:schemeClr val="bg1"/>
                </a:solidFill>
              </a:rPr>
              <a:t>OF 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200">
                <a:solidFill>
                  <a:schemeClr val="bg1"/>
                </a:solidFill>
              </a:rPr>
              <a:t>WORK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îṣlïḑé">
            <a:extLst>
              <a:ext uri="{FF2B5EF4-FFF2-40B4-BE49-F238E27FC236}">
                <a16:creationId xmlns:a16="http://schemas.microsoft.com/office/drawing/2014/main" id="{D973C2ED-7CC7-4E4E-A21C-B4CB34320021}"/>
              </a:ext>
            </a:extLst>
          </p:cNvPr>
          <p:cNvSpPr txBox="1">
            <a:spLocks/>
          </p:cNvSpPr>
          <p:nvPr/>
        </p:nvSpPr>
        <p:spPr>
          <a:xfrm>
            <a:off x="6802531" y="4116693"/>
            <a:ext cx="1493074" cy="34870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200">
                <a:solidFill>
                  <a:schemeClr val="bg1"/>
                </a:solidFill>
              </a:rPr>
              <a:t>REGULAR W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200">
                <a:solidFill>
                  <a:schemeClr val="bg1"/>
                </a:solidFill>
              </a:rPr>
              <a:t>ORK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ïSliḍe">
            <a:extLst>
              <a:ext uri="{FF2B5EF4-FFF2-40B4-BE49-F238E27FC236}">
                <a16:creationId xmlns:a16="http://schemas.microsoft.com/office/drawing/2014/main" id="{FF3F251F-215A-423B-93C5-48D5C9F0304B}"/>
              </a:ext>
            </a:extLst>
          </p:cNvPr>
          <p:cNvSpPr txBox="1">
            <a:spLocks/>
          </p:cNvSpPr>
          <p:nvPr/>
        </p:nvSpPr>
        <p:spPr>
          <a:xfrm>
            <a:off x="9926168" y="4103706"/>
            <a:ext cx="1536492" cy="34870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200" dirty="0">
                <a:solidFill>
                  <a:schemeClr val="bg1"/>
                </a:solidFill>
              </a:rPr>
              <a:t>NEXT </a:t>
            </a:r>
            <a:r>
              <a:rPr lang="en-US" altLang="zh-CN" sz="1200">
                <a:solidFill>
                  <a:schemeClr val="bg1"/>
                </a:solidFill>
              </a:rPr>
              <a:t>YEAR 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200">
                <a:solidFill>
                  <a:schemeClr val="bg1"/>
                </a:solidFill>
              </a:rPr>
              <a:t>PLAN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ḻ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ṧlíḓê">
            <a:extLst>
              <a:ext uri="{FF2B5EF4-FFF2-40B4-BE49-F238E27FC236}">
                <a16:creationId xmlns:a16="http://schemas.microsoft.com/office/drawing/2014/main" id="{E42FF03C-65EB-4C16-BDC7-C01A2262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目标</a:t>
            </a:r>
            <a:endParaRPr lang="zh-CN" altLang="en-US" dirty="0"/>
          </a:p>
        </p:txBody>
      </p:sp>
      <p:sp>
        <p:nvSpPr>
          <p:cNvPr id="6" name="îṧliḓè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</a:t>
            </a:r>
            <a:r>
              <a:rPr lang="en-US" altLang="zh-CN" dirty="0" err="1"/>
              <a:t>tex</a:t>
            </a:r>
            <a:r>
              <a:rPr lang="en-US" altLang="zh-CN" dirty="0"/>
              <a:t> t here.</a:t>
            </a:r>
          </a:p>
          <a:p>
            <a:pPr lvl="0"/>
            <a:r>
              <a:rPr lang="en-US" altLang="zh-CN" dirty="0"/>
              <a:t>When you copy &amp; paste, choose "</a:t>
            </a:r>
            <a:r>
              <a:rPr lang="en-US" altLang="zh-CN"/>
              <a:t>keep tex</a:t>
            </a:r>
            <a:r>
              <a:rPr lang="en-US" altLang="zh-CN" sz="100"/>
              <a:t> </a:t>
            </a:r>
            <a:r>
              <a:rPr lang="en-US" altLang="zh-CN"/>
              <a:t>t </a:t>
            </a:r>
            <a:r>
              <a:rPr lang="en-US" altLang="zh-CN" dirty="0"/>
              <a:t>only</a:t>
            </a:r>
            <a:r>
              <a:rPr lang="en-US" altLang="zh-CN"/>
              <a:t>" op</a:t>
            </a:r>
            <a:r>
              <a:rPr lang="en-US" altLang="zh-CN" sz="100"/>
              <a:t> </a:t>
            </a:r>
            <a:r>
              <a:rPr lang="en-US" altLang="zh-CN"/>
              <a:t>tion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2" name="iṩ1ïḓe">
            <a:extLst>
              <a:ext uri="{FF2B5EF4-FFF2-40B4-BE49-F238E27FC236}">
                <a16:creationId xmlns:a16="http://schemas.microsoft.com/office/drawing/2014/main" id="{E4D8761F-6081-46EF-8155-1E92703A0969}"/>
              </a:ext>
            </a:extLst>
          </p:cNvPr>
          <p:cNvSpPr txBox="1"/>
          <p:nvPr/>
        </p:nvSpPr>
        <p:spPr>
          <a:xfrm>
            <a:off x="1030514" y="1064105"/>
            <a:ext cx="15600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 </a:t>
            </a:r>
            <a:r>
              <a:rPr lang="en-US" altLang="zh-CN" sz="9600">
                <a:solidFill>
                  <a:schemeClr val="bg1"/>
                </a:solidFill>
              </a:rPr>
              <a:t>1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ļ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šļíḋé">
            <a:extLst>
              <a:ext uri="{FF2B5EF4-FFF2-40B4-BE49-F238E27FC236}">
                <a16:creationId xmlns:a16="http://schemas.microsoft.com/office/drawing/2014/main" id="{F5E4963A-174A-4B35-A05A-5CDE8B0E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目标</a:t>
            </a:r>
            <a:endParaRPr lang="zh-CN" altLang="en-US" dirty="0"/>
          </a:p>
        </p:txBody>
      </p:sp>
      <p:sp>
        <p:nvSpPr>
          <p:cNvPr id="4" name="íśľiḍe">
            <a:extLst>
              <a:ext uri="{FF2B5EF4-FFF2-40B4-BE49-F238E27FC236}">
                <a16:creationId xmlns:a16="http://schemas.microsoft.com/office/drawing/2014/main" id="{954AA5F3-8D28-4AF3-9160-FCA48032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13" name="íṩḻidê">
            <a:extLst>
              <a:ext uri="{FF2B5EF4-FFF2-40B4-BE49-F238E27FC236}">
                <a16:creationId xmlns:a16="http://schemas.microsoft.com/office/drawing/2014/main" id="{7F3A12C9-8F56-416F-9445-5F88FD43D734}"/>
              </a:ext>
            </a:extLst>
          </p:cNvPr>
          <p:cNvGrpSpPr/>
          <p:nvPr/>
        </p:nvGrpSpPr>
        <p:grpSpPr>
          <a:xfrm>
            <a:off x="4053751" y="1834784"/>
            <a:ext cx="444222" cy="444220"/>
            <a:chOff x="928216" y="4731885"/>
            <a:chExt cx="444222" cy="444220"/>
          </a:xfrm>
        </p:grpSpPr>
        <p:sp>
          <p:nvSpPr>
            <p:cNvPr id="20" name="íṣlïďe">
              <a:extLst>
                <a:ext uri="{FF2B5EF4-FFF2-40B4-BE49-F238E27FC236}">
                  <a16:creationId xmlns:a16="http://schemas.microsoft.com/office/drawing/2014/main" id="{1D70564D-B984-43F3-99BE-838651863027}"/>
                </a:ext>
              </a:extLst>
            </p:cNvPr>
            <p:cNvSpPr/>
            <p:nvPr/>
          </p:nvSpPr>
          <p:spPr>
            <a:xfrm>
              <a:off x="928216" y="4731885"/>
              <a:ext cx="444222" cy="44422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iS1ïḋe">
              <a:extLst>
                <a:ext uri="{FF2B5EF4-FFF2-40B4-BE49-F238E27FC236}">
                  <a16:creationId xmlns:a16="http://schemas.microsoft.com/office/drawing/2014/main" id="{E935B2B4-251A-49BD-BB4A-6AC2D4F8F8F6}"/>
                </a:ext>
              </a:extLst>
            </p:cNvPr>
            <p:cNvSpPr/>
            <p:nvPr/>
          </p:nvSpPr>
          <p:spPr bwMode="auto">
            <a:xfrm>
              <a:off x="1047547" y="4876910"/>
              <a:ext cx="205561" cy="15417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îṥļíḋê">
            <a:extLst>
              <a:ext uri="{FF2B5EF4-FFF2-40B4-BE49-F238E27FC236}">
                <a16:creationId xmlns:a16="http://schemas.microsoft.com/office/drawing/2014/main" id="{7D3DCD14-E765-4269-B39B-63DEA56D655C}"/>
              </a:ext>
            </a:extLst>
          </p:cNvPr>
          <p:cNvSpPr txBox="1"/>
          <p:nvPr/>
        </p:nvSpPr>
        <p:spPr>
          <a:xfrm>
            <a:off x="4617304" y="2077528"/>
            <a:ext cx="4322715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收集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40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个展会信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息，与现有产品分类匹配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，选出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不同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的产品参展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íśļîḑè">
            <a:extLst>
              <a:ext uri="{FF2B5EF4-FFF2-40B4-BE49-F238E27FC236}">
                <a16:creationId xmlns:a16="http://schemas.microsoft.com/office/drawing/2014/main" id="{1C8D2CBF-17FA-4A5E-B23A-E32D6712A7EB}"/>
              </a:ext>
            </a:extLst>
          </p:cNvPr>
          <p:cNvSpPr txBox="1"/>
          <p:nvPr/>
        </p:nvSpPr>
        <p:spPr>
          <a:xfrm>
            <a:off x="4617304" y="1769751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独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立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策划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1" name="ïsḻïḍe">
            <a:extLst>
              <a:ext uri="{FF2B5EF4-FFF2-40B4-BE49-F238E27FC236}">
                <a16:creationId xmlns:a16="http://schemas.microsoft.com/office/drawing/2014/main" id="{92266E97-6157-4012-B03D-2F24EB360CFD}"/>
              </a:ext>
            </a:extLst>
          </p:cNvPr>
          <p:cNvGrpSpPr/>
          <p:nvPr/>
        </p:nvGrpSpPr>
        <p:grpSpPr>
          <a:xfrm>
            <a:off x="4053751" y="2927779"/>
            <a:ext cx="444222" cy="444220"/>
            <a:chOff x="6723669" y="3574957"/>
            <a:chExt cx="444222" cy="444220"/>
          </a:xfrm>
        </p:grpSpPr>
        <p:sp>
          <p:nvSpPr>
            <p:cNvPr id="24" name="iṩļïḋè">
              <a:extLst>
                <a:ext uri="{FF2B5EF4-FFF2-40B4-BE49-F238E27FC236}">
                  <a16:creationId xmlns:a16="http://schemas.microsoft.com/office/drawing/2014/main" id="{FFE1BA28-F7C7-4210-9A77-CEC9C1CD7872}"/>
                </a:ext>
              </a:extLst>
            </p:cNvPr>
            <p:cNvSpPr/>
            <p:nvPr/>
          </p:nvSpPr>
          <p:spPr>
            <a:xfrm>
              <a:off x="6723669" y="3574957"/>
              <a:ext cx="444222" cy="44422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îSḻîḋe">
              <a:extLst>
                <a:ext uri="{FF2B5EF4-FFF2-40B4-BE49-F238E27FC236}">
                  <a16:creationId xmlns:a16="http://schemas.microsoft.com/office/drawing/2014/main" id="{C7B7A848-1A81-471B-867B-3D32C288059A}"/>
                </a:ext>
              </a:extLst>
            </p:cNvPr>
            <p:cNvSpPr/>
            <p:nvPr/>
          </p:nvSpPr>
          <p:spPr bwMode="auto">
            <a:xfrm>
              <a:off x="6842999" y="3726984"/>
              <a:ext cx="205561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6" name="íŝ1iḍê">
            <a:extLst>
              <a:ext uri="{FF2B5EF4-FFF2-40B4-BE49-F238E27FC236}">
                <a16:creationId xmlns:a16="http://schemas.microsoft.com/office/drawing/2014/main" id="{A4705F4A-91EE-4845-8698-610AC07963B0}"/>
              </a:ext>
            </a:extLst>
          </p:cNvPr>
          <p:cNvSpPr txBox="1"/>
          <p:nvPr/>
        </p:nvSpPr>
        <p:spPr>
          <a:xfrm>
            <a:off x="4617304" y="3198686"/>
            <a:ext cx="4322715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沟通各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部门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，联合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布置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展会现场，定制公司展位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îSlïďê">
            <a:extLst>
              <a:ext uri="{FF2B5EF4-FFF2-40B4-BE49-F238E27FC236}">
                <a16:creationId xmlns:a16="http://schemas.microsoft.com/office/drawing/2014/main" id="{D5C566F2-669F-4CAC-9D14-C1708BBD6EC7}"/>
              </a:ext>
            </a:extLst>
          </p:cNvPr>
          <p:cNvSpPr txBox="1"/>
          <p:nvPr/>
        </p:nvSpPr>
        <p:spPr>
          <a:xfrm>
            <a:off x="4617304" y="2890909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布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置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现场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2" name="iṥḻïdê">
            <a:extLst>
              <a:ext uri="{FF2B5EF4-FFF2-40B4-BE49-F238E27FC236}">
                <a16:creationId xmlns:a16="http://schemas.microsoft.com/office/drawing/2014/main" id="{D5C3067D-4398-46C5-B30F-AC0FCD25BD1F}"/>
              </a:ext>
            </a:extLst>
          </p:cNvPr>
          <p:cNvGrpSpPr/>
          <p:nvPr/>
        </p:nvGrpSpPr>
        <p:grpSpPr>
          <a:xfrm>
            <a:off x="4053751" y="4059397"/>
            <a:ext cx="444222" cy="444220"/>
            <a:chOff x="6543687" y="3173321"/>
            <a:chExt cx="444222" cy="444220"/>
          </a:xfrm>
        </p:grpSpPr>
        <p:sp>
          <p:nvSpPr>
            <p:cNvPr id="22" name="iSļïḓê">
              <a:extLst>
                <a:ext uri="{FF2B5EF4-FFF2-40B4-BE49-F238E27FC236}">
                  <a16:creationId xmlns:a16="http://schemas.microsoft.com/office/drawing/2014/main" id="{4FCC9AB8-7A36-4450-9BC8-C8BAA472D9D8}"/>
                </a:ext>
              </a:extLst>
            </p:cNvPr>
            <p:cNvSpPr/>
            <p:nvPr/>
          </p:nvSpPr>
          <p:spPr>
            <a:xfrm>
              <a:off x="6543687" y="3173321"/>
              <a:ext cx="444222" cy="44422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îṧliďe">
              <a:extLst>
                <a:ext uri="{FF2B5EF4-FFF2-40B4-BE49-F238E27FC236}">
                  <a16:creationId xmlns:a16="http://schemas.microsoft.com/office/drawing/2014/main" id="{AB361586-8541-4A5F-9F05-ECB657C3673B}"/>
                </a:ext>
              </a:extLst>
            </p:cNvPr>
            <p:cNvSpPr/>
            <p:nvPr/>
          </p:nvSpPr>
          <p:spPr>
            <a:xfrm>
              <a:off x="6651681" y="3285408"/>
              <a:ext cx="216443" cy="212577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8" name="ïŝḻíḋê">
            <a:extLst>
              <a:ext uri="{FF2B5EF4-FFF2-40B4-BE49-F238E27FC236}">
                <a16:creationId xmlns:a16="http://schemas.microsoft.com/office/drawing/2014/main" id="{AEDFC800-0865-44DF-ADE7-FC3CE87EE720}"/>
              </a:ext>
            </a:extLst>
          </p:cNvPr>
          <p:cNvSpPr txBox="1"/>
          <p:nvPr/>
        </p:nvSpPr>
        <p:spPr>
          <a:xfrm>
            <a:off x="4617304" y="4319844"/>
            <a:ext cx="4322715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负责展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会的策划、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组织和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实施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，产出整个展会的项目计划书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íŝļiḍè">
            <a:extLst>
              <a:ext uri="{FF2B5EF4-FFF2-40B4-BE49-F238E27FC236}">
                <a16:creationId xmlns:a16="http://schemas.microsoft.com/office/drawing/2014/main" id="{59E11A36-DD0B-4F95-9668-7657B2D1FF4A}"/>
              </a:ext>
            </a:extLst>
          </p:cNvPr>
          <p:cNvSpPr txBox="1"/>
          <p:nvPr/>
        </p:nvSpPr>
        <p:spPr>
          <a:xfrm>
            <a:off x="4617304" y="4012067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文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案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策划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7" name="ïsļîḑê">
            <a:extLst>
              <a:ext uri="{FF2B5EF4-FFF2-40B4-BE49-F238E27FC236}">
                <a16:creationId xmlns:a16="http://schemas.microsoft.com/office/drawing/2014/main" id="{A37B4FB5-A924-40D5-B546-BDA6E8594C35}"/>
              </a:ext>
            </a:extLst>
          </p:cNvPr>
          <p:cNvGrpSpPr/>
          <p:nvPr/>
        </p:nvGrpSpPr>
        <p:grpSpPr>
          <a:xfrm>
            <a:off x="4053751" y="5188660"/>
            <a:ext cx="444223" cy="444220"/>
            <a:chOff x="3255575" y="5271316"/>
            <a:chExt cx="522600" cy="522597"/>
          </a:xfrm>
        </p:grpSpPr>
        <p:sp>
          <p:nvSpPr>
            <p:cNvPr id="3" name="îṧḻiḑe">
              <a:extLst>
                <a:ext uri="{FF2B5EF4-FFF2-40B4-BE49-F238E27FC236}">
                  <a16:creationId xmlns:a16="http://schemas.microsoft.com/office/drawing/2014/main" id="{571720C7-3D7F-4549-AA84-538646A3279B}"/>
                </a:ext>
              </a:extLst>
            </p:cNvPr>
            <p:cNvSpPr/>
            <p:nvPr/>
          </p:nvSpPr>
          <p:spPr>
            <a:xfrm>
              <a:off x="3255575" y="5271316"/>
              <a:ext cx="522600" cy="522597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îṣḻiḑé">
              <a:extLst>
                <a:ext uri="{FF2B5EF4-FFF2-40B4-BE49-F238E27FC236}">
                  <a16:creationId xmlns:a16="http://schemas.microsoft.com/office/drawing/2014/main" id="{7C276477-3AE5-4780-AEDE-49E908CF1500}"/>
                </a:ext>
              </a:extLst>
            </p:cNvPr>
            <p:cNvSpPr/>
            <p:nvPr/>
          </p:nvSpPr>
          <p:spPr>
            <a:xfrm>
              <a:off x="3403488" y="5425305"/>
              <a:ext cx="226776" cy="206527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2" name="îṡ1ide">
            <a:extLst>
              <a:ext uri="{FF2B5EF4-FFF2-40B4-BE49-F238E27FC236}">
                <a16:creationId xmlns:a16="http://schemas.microsoft.com/office/drawing/2014/main" id="{70977003-7ADB-419C-A34B-F788B4BC0015}"/>
              </a:ext>
            </a:extLst>
          </p:cNvPr>
          <p:cNvSpPr txBox="1"/>
          <p:nvPr/>
        </p:nvSpPr>
        <p:spPr>
          <a:xfrm>
            <a:off x="4617304" y="5441003"/>
            <a:ext cx="4322715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收集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4</a:t>
            </a:r>
            <a:r>
              <a:rPr lang="en-US" altLang="zh-CN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0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个展会信息，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与现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有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产品分类匹配，选出不同的产品参展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ïşlïḍè">
            <a:extLst>
              <a:ext uri="{FF2B5EF4-FFF2-40B4-BE49-F238E27FC236}">
                <a16:creationId xmlns:a16="http://schemas.microsoft.com/office/drawing/2014/main" id="{F76625ED-046C-4621-B6FC-AC136F572E0B}"/>
              </a:ext>
            </a:extLst>
          </p:cNvPr>
          <p:cNvSpPr txBox="1"/>
          <p:nvPr/>
        </p:nvSpPr>
        <p:spPr>
          <a:xfrm>
            <a:off x="4617304" y="5133226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现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场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监督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874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ļ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şlíḑe">
            <a:extLst>
              <a:ext uri="{FF2B5EF4-FFF2-40B4-BE49-F238E27FC236}">
                <a16:creationId xmlns:a16="http://schemas.microsoft.com/office/drawing/2014/main" id="{F5E4963A-174A-4B35-A05A-5CDE8B0E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目标</a:t>
            </a:r>
            <a:endParaRPr lang="zh-CN" altLang="en-US" dirty="0"/>
          </a:p>
        </p:txBody>
      </p:sp>
      <p:sp>
        <p:nvSpPr>
          <p:cNvPr id="4" name="iṧ1îḓé">
            <a:extLst>
              <a:ext uri="{FF2B5EF4-FFF2-40B4-BE49-F238E27FC236}">
                <a16:creationId xmlns:a16="http://schemas.microsoft.com/office/drawing/2014/main" id="{954AA5F3-8D28-4AF3-9160-FCA48032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15" name="ï$1ïḍe">
            <a:extLst>
              <a:ext uri="{FF2B5EF4-FFF2-40B4-BE49-F238E27FC236}">
                <a16:creationId xmlns:a16="http://schemas.microsoft.com/office/drawing/2014/main" id="{1C8D2CBF-17FA-4A5E-B23A-E32D6712A7EB}"/>
              </a:ext>
            </a:extLst>
          </p:cNvPr>
          <p:cNvSpPr txBox="1"/>
          <p:nvPr/>
        </p:nvSpPr>
        <p:spPr>
          <a:xfrm>
            <a:off x="3794345" y="1991511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独立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策划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íṧ1íḓé">
            <a:extLst>
              <a:ext uri="{FF2B5EF4-FFF2-40B4-BE49-F238E27FC236}">
                <a16:creationId xmlns:a16="http://schemas.microsoft.com/office/drawing/2014/main" id="{492C09F6-B03B-43C4-B9B7-F9EB34F7F5B6}"/>
              </a:ext>
            </a:extLst>
          </p:cNvPr>
          <p:cNvSpPr/>
          <p:nvPr/>
        </p:nvSpPr>
        <p:spPr>
          <a:xfrm>
            <a:off x="4877752" y="2036697"/>
            <a:ext cx="2909888" cy="17302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íṥľíďé">
            <a:extLst>
              <a:ext uri="{FF2B5EF4-FFF2-40B4-BE49-F238E27FC236}">
                <a16:creationId xmlns:a16="http://schemas.microsoft.com/office/drawing/2014/main" id="{D5C566F2-669F-4CAC-9D14-C1708BBD6EC7}"/>
              </a:ext>
            </a:extLst>
          </p:cNvPr>
          <p:cNvSpPr txBox="1"/>
          <p:nvPr/>
        </p:nvSpPr>
        <p:spPr>
          <a:xfrm>
            <a:off x="3794345" y="2984299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布置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现场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îśļíďé">
            <a:extLst>
              <a:ext uri="{FF2B5EF4-FFF2-40B4-BE49-F238E27FC236}">
                <a16:creationId xmlns:a16="http://schemas.microsoft.com/office/drawing/2014/main" id="{0880FC51-5BD5-4C53-A593-66AA350361C3}"/>
              </a:ext>
            </a:extLst>
          </p:cNvPr>
          <p:cNvSpPr/>
          <p:nvPr/>
        </p:nvSpPr>
        <p:spPr>
          <a:xfrm>
            <a:off x="4877752" y="3051674"/>
            <a:ext cx="1731104" cy="1730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í$ḷïďe">
            <a:extLst>
              <a:ext uri="{FF2B5EF4-FFF2-40B4-BE49-F238E27FC236}">
                <a16:creationId xmlns:a16="http://schemas.microsoft.com/office/drawing/2014/main" id="{59E11A36-DD0B-4F95-9668-7657B2D1FF4A}"/>
              </a:ext>
            </a:extLst>
          </p:cNvPr>
          <p:cNvSpPr txBox="1"/>
          <p:nvPr/>
        </p:nvSpPr>
        <p:spPr>
          <a:xfrm>
            <a:off x="3794345" y="3977087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文案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策划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i$lîďe">
            <a:extLst>
              <a:ext uri="{FF2B5EF4-FFF2-40B4-BE49-F238E27FC236}">
                <a16:creationId xmlns:a16="http://schemas.microsoft.com/office/drawing/2014/main" id="{87DD9376-3F3A-4939-B018-0F1454BFA429}"/>
              </a:ext>
            </a:extLst>
          </p:cNvPr>
          <p:cNvSpPr/>
          <p:nvPr/>
        </p:nvSpPr>
        <p:spPr>
          <a:xfrm>
            <a:off x="4877752" y="4044462"/>
            <a:ext cx="2385197" cy="17302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í$ļîďe">
            <a:extLst>
              <a:ext uri="{FF2B5EF4-FFF2-40B4-BE49-F238E27FC236}">
                <a16:creationId xmlns:a16="http://schemas.microsoft.com/office/drawing/2014/main" id="{F76625ED-046C-4621-B6FC-AC136F572E0B}"/>
              </a:ext>
            </a:extLst>
          </p:cNvPr>
          <p:cNvSpPr txBox="1"/>
          <p:nvPr/>
        </p:nvSpPr>
        <p:spPr>
          <a:xfrm>
            <a:off x="3794345" y="4969874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现场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监督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íS1îde">
            <a:extLst>
              <a:ext uri="{FF2B5EF4-FFF2-40B4-BE49-F238E27FC236}">
                <a16:creationId xmlns:a16="http://schemas.microsoft.com/office/drawing/2014/main" id="{CB3F3CEC-7557-4310-B36D-E9BBBBAB2EF3}"/>
              </a:ext>
            </a:extLst>
          </p:cNvPr>
          <p:cNvSpPr/>
          <p:nvPr/>
        </p:nvSpPr>
        <p:spPr>
          <a:xfrm>
            <a:off x="4877752" y="5037249"/>
            <a:ext cx="2909888" cy="17302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îŝḻídè">
            <a:extLst>
              <a:ext uri="{FF2B5EF4-FFF2-40B4-BE49-F238E27FC236}">
                <a16:creationId xmlns:a16="http://schemas.microsoft.com/office/drawing/2014/main" id="{1CFC47FF-0189-482B-B4AF-7C9BD789F390}"/>
              </a:ext>
            </a:extLst>
          </p:cNvPr>
          <p:cNvSpPr txBox="1"/>
          <p:nvPr/>
        </p:nvSpPr>
        <p:spPr>
          <a:xfrm>
            <a:off x="7922208" y="4969872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r>
            <a:r>
              <a:rPr lang="en-US" altLang="zh-CN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</a:t>
            </a:r>
          </a:p>
        </p:txBody>
      </p:sp>
      <p:sp>
        <p:nvSpPr>
          <p:cNvPr id="37" name="ïṥlíḑe">
            <a:extLst>
              <a:ext uri="{FF2B5EF4-FFF2-40B4-BE49-F238E27FC236}">
                <a16:creationId xmlns:a16="http://schemas.microsoft.com/office/drawing/2014/main" id="{F98039CF-0E27-495D-A3E0-D6EFD00E9443}"/>
              </a:ext>
            </a:extLst>
          </p:cNvPr>
          <p:cNvSpPr txBox="1"/>
          <p:nvPr/>
        </p:nvSpPr>
        <p:spPr>
          <a:xfrm>
            <a:off x="7527192" y="3970010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r>
            <a:r>
              <a:rPr lang="en-US" altLang="zh-CN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</a:t>
            </a:r>
          </a:p>
        </p:txBody>
      </p:sp>
      <p:sp>
        <p:nvSpPr>
          <p:cNvPr id="38" name="íṡḷïdé">
            <a:extLst>
              <a:ext uri="{FF2B5EF4-FFF2-40B4-BE49-F238E27FC236}">
                <a16:creationId xmlns:a16="http://schemas.microsoft.com/office/drawing/2014/main" id="{789A0218-36FF-4FFD-92DA-FBAE75DCE83D}"/>
              </a:ext>
            </a:extLst>
          </p:cNvPr>
          <p:cNvSpPr txBox="1"/>
          <p:nvPr/>
        </p:nvSpPr>
        <p:spPr>
          <a:xfrm>
            <a:off x="6704233" y="2961008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  <a:r>
              <a:rPr lang="en-US" altLang="zh-CN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</a:t>
            </a:r>
          </a:p>
        </p:txBody>
      </p:sp>
      <p:sp>
        <p:nvSpPr>
          <p:cNvPr id="39" name="íṧļidé">
            <a:extLst>
              <a:ext uri="{FF2B5EF4-FFF2-40B4-BE49-F238E27FC236}">
                <a16:creationId xmlns:a16="http://schemas.microsoft.com/office/drawing/2014/main" id="{39DB0273-0866-49CF-AC23-9F190B8F0062}"/>
              </a:ext>
            </a:extLst>
          </p:cNvPr>
          <p:cNvSpPr txBox="1"/>
          <p:nvPr/>
        </p:nvSpPr>
        <p:spPr>
          <a:xfrm>
            <a:off x="7922208" y="1969320"/>
            <a:ext cx="108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r>
            <a:r>
              <a:rPr lang="en-US" altLang="zh-CN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4107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ľí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š1îḋe">
            <a:extLst>
              <a:ext uri="{FF2B5EF4-FFF2-40B4-BE49-F238E27FC236}">
                <a16:creationId xmlns:a16="http://schemas.microsoft.com/office/drawing/2014/main" id="{F5E4963A-174A-4B35-A05A-5CDE8B0E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目标</a:t>
            </a:r>
            <a:endParaRPr lang="zh-CN" altLang="en-US" dirty="0"/>
          </a:p>
        </p:txBody>
      </p:sp>
      <p:sp>
        <p:nvSpPr>
          <p:cNvPr id="4" name="íŝ1ïḓè">
            <a:extLst>
              <a:ext uri="{FF2B5EF4-FFF2-40B4-BE49-F238E27FC236}">
                <a16:creationId xmlns:a16="http://schemas.microsoft.com/office/drawing/2014/main" id="{954AA5F3-8D28-4AF3-9160-FCA48032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20" name="ïšḷíḋé">
            <a:extLst>
              <a:ext uri="{FF2B5EF4-FFF2-40B4-BE49-F238E27FC236}">
                <a16:creationId xmlns:a16="http://schemas.microsoft.com/office/drawing/2014/main" id="{1D70564D-B984-43F3-99BE-838651863027}"/>
              </a:ext>
            </a:extLst>
          </p:cNvPr>
          <p:cNvSpPr/>
          <p:nvPr/>
        </p:nvSpPr>
        <p:spPr>
          <a:xfrm>
            <a:off x="1355718" y="2802945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íṥḻíḋè">
            <a:extLst>
              <a:ext uri="{FF2B5EF4-FFF2-40B4-BE49-F238E27FC236}">
                <a16:creationId xmlns:a16="http://schemas.microsoft.com/office/drawing/2014/main" id="{7D3DCD14-E765-4269-B39B-63DEA56D655C}"/>
              </a:ext>
            </a:extLst>
          </p:cNvPr>
          <p:cNvSpPr txBox="1"/>
          <p:nvPr/>
        </p:nvSpPr>
        <p:spPr>
          <a:xfrm>
            <a:off x="669924" y="3708830"/>
            <a:ext cx="1815810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前期调研主要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从宣传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打造公司品牌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角度出发，从实际需求出发选择合适展会参加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íṥļiḍe">
            <a:extLst>
              <a:ext uri="{FF2B5EF4-FFF2-40B4-BE49-F238E27FC236}">
                <a16:creationId xmlns:a16="http://schemas.microsoft.com/office/drawing/2014/main" id="{1C8D2CBF-17FA-4A5E-B23A-E32D6712A7EB}"/>
              </a:ext>
            </a:extLst>
          </p:cNvPr>
          <p:cNvSpPr txBox="1"/>
          <p:nvPr/>
        </p:nvSpPr>
        <p:spPr>
          <a:xfrm>
            <a:off x="669924" y="3401053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前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期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调研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ïṥļíďé">
            <a:extLst>
              <a:ext uri="{FF2B5EF4-FFF2-40B4-BE49-F238E27FC236}">
                <a16:creationId xmlns:a16="http://schemas.microsoft.com/office/drawing/2014/main" id="{05A77851-ADC3-4A39-B343-6B07D90A69D1}"/>
              </a:ext>
            </a:extLst>
          </p:cNvPr>
          <p:cNvSpPr/>
          <p:nvPr/>
        </p:nvSpPr>
        <p:spPr>
          <a:xfrm>
            <a:off x="3540125" y="2802945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31" name="iṣ1îḑè">
            <a:extLst>
              <a:ext uri="{FF2B5EF4-FFF2-40B4-BE49-F238E27FC236}">
                <a16:creationId xmlns:a16="http://schemas.microsoft.com/office/drawing/2014/main" id="{C16C294C-9A09-45AF-9518-BC6B0556FF61}"/>
              </a:ext>
            </a:extLst>
          </p:cNvPr>
          <p:cNvSpPr txBox="1"/>
          <p:nvPr/>
        </p:nvSpPr>
        <p:spPr>
          <a:xfrm>
            <a:off x="2854331" y="3708830"/>
            <a:ext cx="1815810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制作参展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预算规划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合理进行人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员分配，根据规划及时监督推进参展进度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îṥ1iḋè">
            <a:extLst>
              <a:ext uri="{FF2B5EF4-FFF2-40B4-BE49-F238E27FC236}">
                <a16:creationId xmlns:a16="http://schemas.microsoft.com/office/drawing/2014/main" id="{D2C87BD8-DD08-4FC6-A79C-7A57987FAAF3}"/>
              </a:ext>
            </a:extLst>
          </p:cNvPr>
          <p:cNvSpPr txBox="1"/>
          <p:nvPr/>
        </p:nvSpPr>
        <p:spPr>
          <a:xfrm>
            <a:off x="2854331" y="3401053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制作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参与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计划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ïŝḷïdè">
            <a:extLst>
              <a:ext uri="{FF2B5EF4-FFF2-40B4-BE49-F238E27FC236}">
                <a16:creationId xmlns:a16="http://schemas.microsoft.com/office/drawing/2014/main" id="{FC085419-4D76-4529-AB82-FEFABDBED583}"/>
              </a:ext>
            </a:extLst>
          </p:cNvPr>
          <p:cNvSpPr/>
          <p:nvPr/>
        </p:nvSpPr>
        <p:spPr>
          <a:xfrm>
            <a:off x="5724532" y="2802945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3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iSļïḋé">
            <a:extLst>
              <a:ext uri="{FF2B5EF4-FFF2-40B4-BE49-F238E27FC236}">
                <a16:creationId xmlns:a16="http://schemas.microsoft.com/office/drawing/2014/main" id="{40CAEF9F-7741-40BB-8134-87F6D055D39D}"/>
              </a:ext>
            </a:extLst>
          </p:cNvPr>
          <p:cNvSpPr txBox="1"/>
          <p:nvPr/>
        </p:nvSpPr>
        <p:spPr>
          <a:xfrm>
            <a:off x="5038738" y="3708830"/>
            <a:ext cx="1815810" cy="988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和市场部进行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沟通协调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提前通过线上平台进行品牌宣传，选择合适展品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打造公司品牌形象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îslïďe">
            <a:extLst>
              <a:ext uri="{FF2B5EF4-FFF2-40B4-BE49-F238E27FC236}">
                <a16:creationId xmlns:a16="http://schemas.microsoft.com/office/drawing/2014/main" id="{0AD71FD4-D3A6-4C3A-9590-86772B0EA147}"/>
              </a:ext>
            </a:extLst>
          </p:cNvPr>
          <p:cNvSpPr txBox="1"/>
          <p:nvPr/>
        </p:nvSpPr>
        <p:spPr>
          <a:xfrm>
            <a:off x="5038738" y="3401053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展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会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筹备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ïṣḻiḋé">
            <a:extLst>
              <a:ext uri="{FF2B5EF4-FFF2-40B4-BE49-F238E27FC236}">
                <a16:creationId xmlns:a16="http://schemas.microsoft.com/office/drawing/2014/main" id="{00EB6337-1979-4727-87AE-CC3BF336BC57}"/>
              </a:ext>
            </a:extLst>
          </p:cNvPr>
          <p:cNvSpPr/>
          <p:nvPr/>
        </p:nvSpPr>
        <p:spPr>
          <a:xfrm>
            <a:off x="8101972" y="2802945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4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3" name="íšḻíďé">
            <a:extLst>
              <a:ext uri="{FF2B5EF4-FFF2-40B4-BE49-F238E27FC236}">
                <a16:creationId xmlns:a16="http://schemas.microsoft.com/office/drawing/2014/main" id="{7585A33D-7450-42C5-BA9B-F427D1199A1D}"/>
              </a:ext>
            </a:extLst>
          </p:cNvPr>
          <p:cNvSpPr txBox="1"/>
          <p:nvPr/>
        </p:nvSpPr>
        <p:spPr>
          <a:xfrm>
            <a:off x="7416178" y="3708830"/>
            <a:ext cx="1815810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主要包括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人员接待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以及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商务合作、现场秩序维护等，确</a:t>
            </a:r>
            <a:r>
              <a:rPr lang="zh-CN" altLang="en-US" sz="1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保展会顺利进行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iślíḋé">
            <a:extLst>
              <a:ext uri="{FF2B5EF4-FFF2-40B4-BE49-F238E27FC236}">
                <a16:creationId xmlns:a16="http://schemas.microsoft.com/office/drawing/2014/main" id="{D2C969D8-A2D5-4BE7-AD5A-37E17096D0AC}"/>
              </a:ext>
            </a:extLst>
          </p:cNvPr>
          <p:cNvSpPr txBox="1"/>
          <p:nvPr/>
        </p:nvSpPr>
        <p:spPr>
          <a:xfrm>
            <a:off x="7416178" y="3401053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现场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管理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í$ļiḋê">
            <a:extLst>
              <a:ext uri="{FF2B5EF4-FFF2-40B4-BE49-F238E27FC236}">
                <a16:creationId xmlns:a16="http://schemas.microsoft.com/office/drawing/2014/main" id="{6CBD8C07-50DF-43CB-8316-5D96C7214FB9}"/>
              </a:ext>
            </a:extLst>
          </p:cNvPr>
          <p:cNvSpPr/>
          <p:nvPr/>
        </p:nvSpPr>
        <p:spPr>
          <a:xfrm>
            <a:off x="10392060" y="2802945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5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6" name="isľíďè">
            <a:extLst>
              <a:ext uri="{FF2B5EF4-FFF2-40B4-BE49-F238E27FC236}">
                <a16:creationId xmlns:a16="http://schemas.microsoft.com/office/drawing/2014/main" id="{5D012586-AEA8-4F42-BBA5-AC0F88B1B9A6}"/>
              </a:ext>
            </a:extLst>
          </p:cNvPr>
          <p:cNvSpPr txBox="1"/>
          <p:nvPr/>
        </p:nvSpPr>
        <p:spPr>
          <a:xfrm>
            <a:off x="9706266" y="3708830"/>
            <a:ext cx="1815810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根据前期和中期收集汇总信息，结束后进行效果评估和复盘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总结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经验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和不足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iṥļïḋé">
            <a:extLst>
              <a:ext uri="{FF2B5EF4-FFF2-40B4-BE49-F238E27FC236}">
                <a16:creationId xmlns:a16="http://schemas.microsoft.com/office/drawing/2014/main" id="{64D6262E-2D65-4ADE-8311-FDD03297F5D9}"/>
              </a:ext>
            </a:extLst>
          </p:cNvPr>
          <p:cNvSpPr txBox="1"/>
          <p:nvPr/>
        </p:nvSpPr>
        <p:spPr>
          <a:xfrm>
            <a:off x="9706266" y="3401053"/>
            <a:ext cx="181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收尾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工作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710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ľi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ṣ1ïḓê">
            <a:extLst>
              <a:ext uri="{FF2B5EF4-FFF2-40B4-BE49-F238E27FC236}">
                <a16:creationId xmlns:a16="http://schemas.microsoft.com/office/drawing/2014/main" id="{E42FF03C-65EB-4C16-BDC7-C01A2262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重点</a:t>
            </a:r>
            <a:endParaRPr lang="zh-CN" altLang="en-US" dirty="0"/>
          </a:p>
        </p:txBody>
      </p:sp>
      <p:sp>
        <p:nvSpPr>
          <p:cNvPr id="6" name="íśḷîḓé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</a:t>
            </a:r>
            <a:r>
              <a:rPr lang="en-US" altLang="zh-CN" dirty="0" err="1"/>
              <a:t>tex</a:t>
            </a:r>
            <a:r>
              <a:rPr lang="en-US" altLang="zh-CN" dirty="0"/>
              <a:t> t here.</a:t>
            </a:r>
          </a:p>
          <a:p>
            <a:pPr lvl="0"/>
            <a:r>
              <a:rPr lang="en-US" altLang="zh-CN" dirty="0"/>
              <a:t>When you copy &amp; paste, choose "keep text </a:t>
            </a:r>
            <a:r>
              <a:rPr lang="en-US" altLang="zh-CN"/>
              <a:t>only"</a:t>
            </a:r>
            <a:r>
              <a:rPr lang="en-US" altLang="zh-CN" sz="100"/>
              <a:t> </a:t>
            </a:r>
            <a:r>
              <a:rPr lang="en-US" altLang="zh-CN"/>
              <a:t> op</a:t>
            </a:r>
            <a:r>
              <a:rPr lang="en-US" altLang="zh-CN" sz="100"/>
              <a:t> </a:t>
            </a:r>
            <a:r>
              <a:rPr lang="en-US" altLang="zh-CN"/>
              <a:t>tion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2" name="îṧlïde">
            <a:extLst>
              <a:ext uri="{FF2B5EF4-FFF2-40B4-BE49-F238E27FC236}">
                <a16:creationId xmlns:a16="http://schemas.microsoft.com/office/drawing/2014/main" id="{E4D8761F-6081-46EF-8155-1E92703A0969}"/>
              </a:ext>
            </a:extLst>
          </p:cNvPr>
          <p:cNvSpPr txBox="1"/>
          <p:nvPr/>
        </p:nvSpPr>
        <p:spPr>
          <a:xfrm>
            <a:off x="1030514" y="1064105"/>
            <a:ext cx="15600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 </a:t>
            </a:r>
            <a:r>
              <a:rPr lang="en-US" altLang="zh-CN" sz="9600" dirty="0">
                <a:solidFill>
                  <a:schemeClr val="bg1"/>
                </a:solidFill>
              </a:rPr>
              <a:t>2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866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ḻ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ṡ1îďè">
            <a:extLst>
              <a:ext uri="{FF2B5EF4-FFF2-40B4-BE49-F238E27FC236}">
                <a16:creationId xmlns:a16="http://schemas.microsoft.com/office/drawing/2014/main" id="{F5E4963A-174A-4B35-A05A-5CDE8B0E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重点</a:t>
            </a:r>
            <a:endParaRPr lang="zh-CN" altLang="en-US" dirty="0"/>
          </a:p>
        </p:txBody>
      </p:sp>
      <p:sp>
        <p:nvSpPr>
          <p:cNvPr id="4" name="ísḻíḑé">
            <a:extLst>
              <a:ext uri="{FF2B5EF4-FFF2-40B4-BE49-F238E27FC236}">
                <a16:creationId xmlns:a16="http://schemas.microsoft.com/office/drawing/2014/main" id="{954AA5F3-8D28-4AF3-9160-FCA48032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3" name="ï$ľídé">
            <a:extLst>
              <a:ext uri="{FF2B5EF4-FFF2-40B4-BE49-F238E27FC236}">
                <a16:creationId xmlns:a16="http://schemas.microsoft.com/office/drawing/2014/main" id="{2553454E-7926-4783-AAA4-16E96746179F}"/>
              </a:ext>
            </a:extLst>
          </p:cNvPr>
          <p:cNvSpPr txBox="1"/>
          <p:nvPr/>
        </p:nvSpPr>
        <p:spPr>
          <a:xfrm>
            <a:off x="1993809" y="4496842"/>
            <a:ext cx="2012860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展会前期与活动供应商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/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搭建商对接，及时保持联络 和沟通，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确保活动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顺利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进行。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îṣḻïḋè">
            <a:extLst>
              <a:ext uri="{FF2B5EF4-FFF2-40B4-BE49-F238E27FC236}">
                <a16:creationId xmlns:a16="http://schemas.microsoft.com/office/drawing/2014/main" id="{7D884382-5D3C-4295-954D-BC528EBB3596}"/>
              </a:ext>
            </a:extLst>
          </p:cNvPr>
          <p:cNvSpPr txBox="1"/>
          <p:nvPr/>
        </p:nvSpPr>
        <p:spPr>
          <a:xfrm>
            <a:off x="2143790" y="4092186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对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接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客户</a:t>
            </a:r>
          </a:p>
        </p:txBody>
      </p:sp>
      <p:sp>
        <p:nvSpPr>
          <p:cNvPr id="6" name="íṩḻíḓè">
            <a:extLst>
              <a:ext uri="{FF2B5EF4-FFF2-40B4-BE49-F238E27FC236}">
                <a16:creationId xmlns:a16="http://schemas.microsoft.com/office/drawing/2014/main" id="{9E1220E1-4560-4BD2-A8D2-EF25AF604B32}"/>
              </a:ext>
            </a:extLst>
          </p:cNvPr>
          <p:cNvSpPr txBox="1"/>
          <p:nvPr/>
        </p:nvSpPr>
        <p:spPr>
          <a:xfrm>
            <a:off x="5068487" y="4537612"/>
            <a:ext cx="2069993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负责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维护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及拓展商务活动合作伙伴的渠道， 保证获得更多合作项目。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işľîḓè">
            <a:extLst>
              <a:ext uri="{FF2B5EF4-FFF2-40B4-BE49-F238E27FC236}">
                <a16:creationId xmlns:a16="http://schemas.microsoft.com/office/drawing/2014/main" id="{8AE77C60-9468-461F-9FAF-C5ABAE953C6C}"/>
              </a:ext>
            </a:extLst>
          </p:cNvPr>
          <p:cNvSpPr txBox="1"/>
          <p:nvPr/>
        </p:nvSpPr>
        <p:spPr>
          <a:xfrm>
            <a:off x="5247034" y="4092186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维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护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关系</a:t>
            </a:r>
          </a:p>
        </p:txBody>
      </p:sp>
      <p:sp>
        <p:nvSpPr>
          <p:cNvPr id="8" name="ïṣlíḋé">
            <a:extLst>
              <a:ext uri="{FF2B5EF4-FFF2-40B4-BE49-F238E27FC236}">
                <a16:creationId xmlns:a16="http://schemas.microsoft.com/office/drawing/2014/main" id="{6C497C3A-89F9-44A1-B905-2481F54E2DDF}"/>
              </a:ext>
            </a:extLst>
          </p:cNvPr>
          <p:cNvSpPr txBox="1"/>
          <p:nvPr/>
        </p:nvSpPr>
        <p:spPr>
          <a:xfrm>
            <a:off x="8200298" y="4528716"/>
            <a:ext cx="1915723" cy="52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展会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期间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接待各方记者，发放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新闻媒体 证件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L-subset85"/>
              </a:rPr>
              <a:t>，方便记者报道。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ïślîdê">
            <a:extLst>
              <a:ext uri="{FF2B5EF4-FFF2-40B4-BE49-F238E27FC236}">
                <a16:creationId xmlns:a16="http://schemas.microsoft.com/office/drawing/2014/main" id="{B46DC3C3-838F-47CC-BEDE-96B3D499EDF0}"/>
              </a:ext>
            </a:extLst>
          </p:cNvPr>
          <p:cNvSpPr txBox="1"/>
          <p:nvPr/>
        </p:nvSpPr>
        <p:spPr>
          <a:xfrm>
            <a:off x="8301710" y="4092186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接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待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记者</a:t>
            </a:r>
          </a:p>
        </p:txBody>
      </p:sp>
      <p:cxnSp>
        <p:nvCxnSpPr>
          <p:cNvPr id="11" name="îşḻíďé">
            <a:extLst>
              <a:ext uri="{FF2B5EF4-FFF2-40B4-BE49-F238E27FC236}">
                <a16:creationId xmlns:a16="http://schemas.microsoft.com/office/drawing/2014/main" id="{D38ABAD1-B727-4F19-BAFB-E9A08C395E4D}"/>
              </a:ext>
            </a:extLst>
          </p:cNvPr>
          <p:cNvCxnSpPr>
            <a:cxnSpLocks/>
          </p:cNvCxnSpPr>
          <p:nvPr/>
        </p:nvCxnSpPr>
        <p:spPr>
          <a:xfrm>
            <a:off x="4585630" y="1996244"/>
            <a:ext cx="0" cy="3298755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í$lîḋé">
            <a:extLst>
              <a:ext uri="{FF2B5EF4-FFF2-40B4-BE49-F238E27FC236}">
                <a16:creationId xmlns:a16="http://schemas.microsoft.com/office/drawing/2014/main" id="{156ACFAB-0867-4715-9119-D538A686F171}"/>
              </a:ext>
            </a:extLst>
          </p:cNvPr>
          <p:cNvCxnSpPr>
            <a:cxnSpLocks/>
          </p:cNvCxnSpPr>
          <p:nvPr/>
        </p:nvCxnSpPr>
        <p:spPr>
          <a:xfrm>
            <a:off x="7575487" y="2006635"/>
            <a:ext cx="0" cy="3288364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îşlîḋé">
            <a:extLst>
              <a:ext uri="{FF2B5EF4-FFF2-40B4-BE49-F238E27FC236}">
                <a16:creationId xmlns:a16="http://schemas.microsoft.com/office/drawing/2014/main" id="{FA0CB271-C962-456D-810B-B9479CA98647}"/>
              </a:ext>
            </a:extLst>
          </p:cNvPr>
          <p:cNvGrpSpPr/>
          <p:nvPr/>
        </p:nvGrpSpPr>
        <p:grpSpPr>
          <a:xfrm>
            <a:off x="2295182" y="2285105"/>
            <a:ext cx="1390116" cy="1390116"/>
            <a:chOff x="2123793" y="2113716"/>
            <a:chExt cx="1732895" cy="1732895"/>
          </a:xfrm>
        </p:grpSpPr>
        <p:sp>
          <p:nvSpPr>
            <p:cNvPr id="10" name="í$ľiḍè">
              <a:extLst>
                <a:ext uri="{FF2B5EF4-FFF2-40B4-BE49-F238E27FC236}">
                  <a16:creationId xmlns:a16="http://schemas.microsoft.com/office/drawing/2014/main" id="{35CE0B5E-D89A-4315-854F-BFB71762B9A8}"/>
                </a:ext>
              </a:extLst>
            </p:cNvPr>
            <p:cNvSpPr/>
            <p:nvPr/>
          </p:nvSpPr>
          <p:spPr>
            <a:xfrm>
              <a:off x="2123793" y="2113716"/>
              <a:ext cx="1732895" cy="1732895"/>
            </a:xfrm>
            <a:prstGeom prst="arc">
              <a:avLst>
                <a:gd name="adj1" fmla="val 16200000"/>
                <a:gd name="adj2" fmla="val 16004276"/>
              </a:avLst>
            </a:prstGeom>
            <a:ln w="127000" cap="rnd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bg1">
                      <a:lumMod val="85000"/>
                    </a:schemeClr>
                  </a:solidFill>
                </a:ln>
              </a:endParaRPr>
            </a:p>
          </p:txBody>
        </p:sp>
        <p:sp>
          <p:nvSpPr>
            <p:cNvPr id="13" name="í$ľíḋê">
              <a:extLst>
                <a:ext uri="{FF2B5EF4-FFF2-40B4-BE49-F238E27FC236}">
                  <a16:creationId xmlns:a16="http://schemas.microsoft.com/office/drawing/2014/main" id="{0518A72C-EF86-47A5-B33A-B2FAE3705C48}"/>
                </a:ext>
              </a:extLst>
            </p:cNvPr>
            <p:cNvSpPr/>
            <p:nvPr/>
          </p:nvSpPr>
          <p:spPr>
            <a:xfrm>
              <a:off x="2123793" y="2113716"/>
              <a:ext cx="1732895" cy="1732895"/>
            </a:xfrm>
            <a:prstGeom prst="arc">
              <a:avLst>
                <a:gd name="adj1" fmla="val 16200000"/>
                <a:gd name="adj2" fmla="val 10820730"/>
              </a:avLst>
            </a:prstGeom>
            <a:ln w="127000" cap="rnd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íṧľiḑê">
            <a:extLst>
              <a:ext uri="{FF2B5EF4-FFF2-40B4-BE49-F238E27FC236}">
                <a16:creationId xmlns:a16="http://schemas.microsoft.com/office/drawing/2014/main" id="{394BBD37-72C5-4EB6-BDFA-2F3E3FF7F7BA}"/>
              </a:ext>
            </a:extLst>
          </p:cNvPr>
          <p:cNvSpPr txBox="1"/>
          <p:nvPr/>
        </p:nvSpPr>
        <p:spPr>
          <a:xfrm>
            <a:off x="2366742" y="2718553"/>
            <a:ext cx="1246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</a:rPr>
              <a:t>7</a:t>
            </a:r>
            <a:r>
              <a:rPr lang="en-US" altLang="zh-CN" sz="100" b="1">
                <a:solidFill>
                  <a:schemeClr val="accent2"/>
                </a:solidFill>
              </a:rPr>
              <a:t> </a:t>
            </a:r>
            <a:r>
              <a:rPr lang="en-US" altLang="zh-CN" sz="2400" b="1">
                <a:solidFill>
                  <a:schemeClr val="accent2"/>
                </a:solidFill>
              </a:rPr>
              <a:t>5</a:t>
            </a:r>
            <a:r>
              <a:rPr lang="en-US" altLang="zh-CN" sz="2400" b="1" dirty="0">
                <a:solidFill>
                  <a:schemeClr val="accent2"/>
                </a:solidFill>
              </a:rPr>
              <a:t>%</a:t>
            </a:r>
          </a:p>
        </p:txBody>
      </p:sp>
      <p:grpSp>
        <p:nvGrpSpPr>
          <p:cNvPr id="30" name="íš1ïḋé">
            <a:extLst>
              <a:ext uri="{FF2B5EF4-FFF2-40B4-BE49-F238E27FC236}">
                <a16:creationId xmlns:a16="http://schemas.microsoft.com/office/drawing/2014/main" id="{D1BB5B52-BF15-48C8-8F36-A6CE0AB0294D}"/>
              </a:ext>
            </a:extLst>
          </p:cNvPr>
          <p:cNvGrpSpPr/>
          <p:nvPr/>
        </p:nvGrpSpPr>
        <p:grpSpPr>
          <a:xfrm>
            <a:off x="5402421" y="2281412"/>
            <a:ext cx="1385568" cy="1385568"/>
            <a:chOff x="5229552" y="2113716"/>
            <a:chExt cx="1732895" cy="1732895"/>
          </a:xfrm>
        </p:grpSpPr>
        <p:sp>
          <p:nvSpPr>
            <p:cNvPr id="18" name="iśľïďè">
              <a:extLst>
                <a:ext uri="{FF2B5EF4-FFF2-40B4-BE49-F238E27FC236}">
                  <a16:creationId xmlns:a16="http://schemas.microsoft.com/office/drawing/2014/main" id="{182D91B6-EE2E-4465-8D65-C759CB94A6F3}"/>
                </a:ext>
              </a:extLst>
            </p:cNvPr>
            <p:cNvSpPr/>
            <p:nvPr/>
          </p:nvSpPr>
          <p:spPr>
            <a:xfrm>
              <a:off x="5229552" y="2113716"/>
              <a:ext cx="1732895" cy="1732895"/>
            </a:xfrm>
            <a:prstGeom prst="arc">
              <a:avLst>
                <a:gd name="adj1" fmla="val 16200000"/>
                <a:gd name="adj2" fmla="val 16004276"/>
              </a:avLst>
            </a:prstGeom>
            <a:ln w="127000" cap="rnd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bg1">
                      <a:lumMod val="85000"/>
                    </a:schemeClr>
                  </a:solidFill>
                </a:ln>
              </a:endParaRPr>
            </a:p>
          </p:txBody>
        </p:sp>
        <p:sp>
          <p:nvSpPr>
            <p:cNvPr id="19" name="i$1íḋê">
              <a:extLst>
                <a:ext uri="{FF2B5EF4-FFF2-40B4-BE49-F238E27FC236}">
                  <a16:creationId xmlns:a16="http://schemas.microsoft.com/office/drawing/2014/main" id="{04B04CBB-0D82-4C4C-B0BE-59882BC86B79}"/>
                </a:ext>
              </a:extLst>
            </p:cNvPr>
            <p:cNvSpPr/>
            <p:nvPr/>
          </p:nvSpPr>
          <p:spPr>
            <a:xfrm>
              <a:off x="5229552" y="2113716"/>
              <a:ext cx="1732895" cy="1732895"/>
            </a:xfrm>
            <a:prstGeom prst="arc">
              <a:avLst>
                <a:gd name="adj1" fmla="val 16200000"/>
                <a:gd name="adj2" fmla="val 14267306"/>
              </a:avLst>
            </a:prstGeom>
            <a:ln w="127000" cap="rnd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íṩľíďé">
            <a:extLst>
              <a:ext uri="{FF2B5EF4-FFF2-40B4-BE49-F238E27FC236}">
                <a16:creationId xmlns:a16="http://schemas.microsoft.com/office/drawing/2014/main" id="{1146A974-4C3A-4C0D-8340-58C5F482069A}"/>
              </a:ext>
            </a:extLst>
          </p:cNvPr>
          <p:cNvSpPr txBox="1"/>
          <p:nvPr/>
        </p:nvSpPr>
        <p:spPr>
          <a:xfrm>
            <a:off x="5472501" y="2718553"/>
            <a:ext cx="1246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accent2"/>
                </a:solidFill>
              </a:defRPr>
            </a:lvl1pPr>
          </a:lstStyle>
          <a:p>
            <a:r>
              <a:rPr lang="en-US" altLang="zh-CN" sz="2400"/>
              <a:t>9</a:t>
            </a:r>
            <a:r>
              <a:rPr lang="en-US" altLang="zh-CN" sz="100"/>
              <a:t> </a:t>
            </a:r>
            <a:r>
              <a:rPr lang="en-US" altLang="zh-CN" sz="2400"/>
              <a:t>0%</a:t>
            </a:r>
            <a:endParaRPr lang="en-US" altLang="zh-CN" sz="2400" dirty="0"/>
          </a:p>
        </p:txBody>
      </p:sp>
      <p:grpSp>
        <p:nvGrpSpPr>
          <p:cNvPr id="31" name="is1íḍé">
            <a:extLst>
              <a:ext uri="{FF2B5EF4-FFF2-40B4-BE49-F238E27FC236}">
                <a16:creationId xmlns:a16="http://schemas.microsoft.com/office/drawing/2014/main" id="{F3C42A99-22C7-46E8-8A9C-CDBDDCD26409}"/>
              </a:ext>
            </a:extLst>
          </p:cNvPr>
          <p:cNvGrpSpPr/>
          <p:nvPr/>
        </p:nvGrpSpPr>
        <p:grpSpPr>
          <a:xfrm>
            <a:off x="8264402" y="2268296"/>
            <a:ext cx="1396939" cy="1396939"/>
            <a:chOff x="8096425" y="2110227"/>
            <a:chExt cx="1732895" cy="1732895"/>
          </a:xfrm>
        </p:grpSpPr>
        <p:sp>
          <p:nvSpPr>
            <p:cNvPr id="21" name="iṩlídè">
              <a:extLst>
                <a:ext uri="{FF2B5EF4-FFF2-40B4-BE49-F238E27FC236}">
                  <a16:creationId xmlns:a16="http://schemas.microsoft.com/office/drawing/2014/main" id="{350F52BE-A7B8-4E32-AC8B-67063A00E870}"/>
                </a:ext>
              </a:extLst>
            </p:cNvPr>
            <p:cNvSpPr/>
            <p:nvPr/>
          </p:nvSpPr>
          <p:spPr>
            <a:xfrm>
              <a:off x="8096425" y="2110227"/>
              <a:ext cx="1732895" cy="1732895"/>
            </a:xfrm>
            <a:prstGeom prst="arc">
              <a:avLst>
                <a:gd name="adj1" fmla="val 16200000"/>
                <a:gd name="adj2" fmla="val 16004276"/>
              </a:avLst>
            </a:prstGeom>
            <a:ln w="127000" cap="rnd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solidFill>
                    <a:schemeClr val="bg1">
                      <a:lumMod val="85000"/>
                    </a:schemeClr>
                  </a:solidFill>
                </a:ln>
              </a:endParaRPr>
            </a:p>
          </p:txBody>
        </p:sp>
        <p:sp>
          <p:nvSpPr>
            <p:cNvPr id="22" name="îṩḻïde">
              <a:extLst>
                <a:ext uri="{FF2B5EF4-FFF2-40B4-BE49-F238E27FC236}">
                  <a16:creationId xmlns:a16="http://schemas.microsoft.com/office/drawing/2014/main" id="{41786914-5204-45C8-AB1C-575B9D6A37F7}"/>
                </a:ext>
              </a:extLst>
            </p:cNvPr>
            <p:cNvSpPr/>
            <p:nvPr/>
          </p:nvSpPr>
          <p:spPr>
            <a:xfrm>
              <a:off x="8096425" y="2110227"/>
              <a:ext cx="1732895" cy="1732895"/>
            </a:xfrm>
            <a:prstGeom prst="arc">
              <a:avLst>
                <a:gd name="adj1" fmla="val 16200000"/>
                <a:gd name="adj2" fmla="val 5415527"/>
              </a:avLst>
            </a:prstGeom>
            <a:ln w="127000" cap="rnd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" name="iṥlidê">
            <a:extLst>
              <a:ext uri="{FF2B5EF4-FFF2-40B4-BE49-F238E27FC236}">
                <a16:creationId xmlns:a16="http://schemas.microsoft.com/office/drawing/2014/main" id="{B360812D-E1BB-4D23-B3B9-41DCB08D001A}"/>
              </a:ext>
            </a:extLst>
          </p:cNvPr>
          <p:cNvSpPr txBox="1"/>
          <p:nvPr/>
        </p:nvSpPr>
        <p:spPr>
          <a:xfrm>
            <a:off x="8339374" y="2715064"/>
            <a:ext cx="1246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accent2"/>
                </a:solidFill>
              </a:defRPr>
            </a:lvl1pPr>
          </a:lstStyle>
          <a:p>
            <a:r>
              <a:rPr lang="en-US" altLang="zh-CN" sz="2400"/>
              <a:t>5</a:t>
            </a:r>
            <a:r>
              <a:rPr lang="en-US" altLang="zh-CN" sz="100"/>
              <a:t> </a:t>
            </a:r>
            <a:r>
              <a:rPr lang="en-US" altLang="zh-CN" sz="2400"/>
              <a:t>0</a:t>
            </a:r>
            <a:r>
              <a:rPr lang="en-US" altLang="zh-CN" sz="2400" dirty="0"/>
              <a:t>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955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ľ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Sḻíḑe">
            <a:extLst>
              <a:ext uri="{FF2B5EF4-FFF2-40B4-BE49-F238E27FC236}">
                <a16:creationId xmlns:a16="http://schemas.microsoft.com/office/drawing/2014/main" id="{E42FF03C-65EB-4C16-BDC7-C01A2262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</a:t>
            </a:r>
            <a:r>
              <a:rPr lang="zh-CN" altLang="en-US" sz="100"/>
              <a:t> </a:t>
            </a:r>
            <a:r>
              <a:rPr lang="zh-CN" altLang="en-US"/>
              <a:t>规</a:t>
            </a:r>
            <a:r>
              <a:rPr lang="zh-CN" altLang="en-US" dirty="0"/>
              <a:t>工作</a:t>
            </a:r>
          </a:p>
        </p:txBody>
      </p:sp>
      <p:sp>
        <p:nvSpPr>
          <p:cNvPr id="6" name="îŝḻïḓè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</a:t>
            </a:r>
            <a:r>
              <a:rPr lang="en-US" altLang="zh-CN" sz="100"/>
              <a:t> </a:t>
            </a:r>
            <a:r>
              <a:rPr lang="en-US" altLang="zh-CN"/>
              <a:t>rting </a:t>
            </a:r>
            <a:r>
              <a:rPr lang="en-US" altLang="zh-CN" dirty="0" err="1"/>
              <a:t>tex</a:t>
            </a:r>
            <a:r>
              <a:rPr lang="en-US" altLang="zh-CN" dirty="0"/>
              <a:t> t here.</a:t>
            </a:r>
          </a:p>
          <a:p>
            <a:pPr lvl="0"/>
            <a:r>
              <a:rPr lang="en-US" altLang="zh-CN" dirty="0"/>
              <a:t>When you copy &amp; paste, choose "keep text only</a:t>
            </a:r>
            <a:r>
              <a:rPr lang="en-US" altLang="zh-CN"/>
              <a:t>" op</a:t>
            </a:r>
            <a:r>
              <a:rPr lang="en-US" altLang="zh-CN" sz="100"/>
              <a:t> </a:t>
            </a:r>
            <a:r>
              <a:rPr lang="en-US" altLang="zh-CN"/>
              <a:t>tion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2" name="iṧ1ïḓê">
            <a:extLst>
              <a:ext uri="{FF2B5EF4-FFF2-40B4-BE49-F238E27FC236}">
                <a16:creationId xmlns:a16="http://schemas.microsoft.com/office/drawing/2014/main" id="{E4D8761F-6081-46EF-8155-1E92703A0969}"/>
              </a:ext>
            </a:extLst>
          </p:cNvPr>
          <p:cNvSpPr txBox="1"/>
          <p:nvPr/>
        </p:nvSpPr>
        <p:spPr>
          <a:xfrm>
            <a:off x="1030514" y="1064105"/>
            <a:ext cx="15568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9600">
                <a:solidFill>
                  <a:schemeClr val="bg1"/>
                </a:solidFill>
              </a:rPr>
              <a:t>3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28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lí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1iḑé">
            <a:extLst>
              <a:ext uri="{FF2B5EF4-FFF2-40B4-BE49-F238E27FC236}">
                <a16:creationId xmlns:a16="http://schemas.microsoft.com/office/drawing/2014/main" id="{35C5071C-D949-4A09-BF03-1684B56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</a:t>
            </a:r>
            <a:r>
              <a:rPr lang="zh-CN" altLang="en-US" sz="100"/>
              <a:t> </a:t>
            </a:r>
            <a:r>
              <a:rPr lang="zh-CN" altLang="en-US"/>
              <a:t>问题</a:t>
            </a:r>
            <a:endParaRPr lang="zh-CN" altLang="en-US" dirty="0"/>
          </a:p>
        </p:txBody>
      </p:sp>
      <p:sp>
        <p:nvSpPr>
          <p:cNvPr id="4" name="iṩļiďe">
            <a:extLst>
              <a:ext uri="{FF2B5EF4-FFF2-40B4-BE49-F238E27FC236}">
                <a16:creationId xmlns:a16="http://schemas.microsoft.com/office/drawing/2014/main" id="{D3E81FA8-26A9-46AA-B241-D107DDF2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r>
              <a:rPr lang="zh-CN" altLang="en-US" sz="100"/>
              <a:t> </a:t>
            </a:r>
          </a:p>
        </p:txBody>
      </p:sp>
      <p:sp>
        <p:nvSpPr>
          <p:cNvPr id="3" name="íśḻïḍè">
            <a:extLst>
              <a:ext uri="{FF2B5EF4-FFF2-40B4-BE49-F238E27FC236}">
                <a16:creationId xmlns:a16="http://schemas.microsoft.com/office/drawing/2014/main" id="{5D3CEF9C-2D23-413A-8709-AF0484FB4F3E}"/>
              </a:ext>
            </a:extLst>
          </p:cNvPr>
          <p:cNvSpPr/>
          <p:nvPr/>
        </p:nvSpPr>
        <p:spPr>
          <a:xfrm>
            <a:off x="2423540" y="288507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iśḻïdè">
            <a:extLst>
              <a:ext uri="{FF2B5EF4-FFF2-40B4-BE49-F238E27FC236}">
                <a16:creationId xmlns:a16="http://schemas.microsoft.com/office/drawing/2014/main" id="{D6118BA8-C6AF-4347-9DCF-E8F3E37DB494}"/>
              </a:ext>
            </a:extLst>
          </p:cNvPr>
          <p:cNvSpPr/>
          <p:nvPr/>
        </p:nvSpPr>
        <p:spPr>
          <a:xfrm>
            <a:off x="7243570" y="2850489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7" name="ïşḻîḓè">
            <a:extLst>
              <a:ext uri="{FF2B5EF4-FFF2-40B4-BE49-F238E27FC236}">
                <a16:creationId xmlns:a16="http://schemas.microsoft.com/office/drawing/2014/main" id="{2F983FCC-735C-403B-8B4D-BA6B60AEB7FF}"/>
              </a:ext>
            </a:extLst>
          </p:cNvPr>
          <p:cNvSpPr txBox="1"/>
          <p:nvPr/>
        </p:nvSpPr>
        <p:spPr>
          <a:xfrm>
            <a:off x="7855153" y="3301930"/>
            <a:ext cx="1913307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没 有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依据工作量来设置时间，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结果时间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不够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，只好简化布置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ïsḷîdè">
            <a:extLst>
              <a:ext uri="{FF2B5EF4-FFF2-40B4-BE49-F238E27FC236}">
                <a16:creationId xmlns:a16="http://schemas.microsoft.com/office/drawing/2014/main" id="{16ED1540-6509-490D-A0F9-83FEED00AD39}"/>
              </a:ext>
            </a:extLst>
          </p:cNvPr>
          <p:cNvSpPr txBox="1"/>
          <p:nvPr/>
        </p:nvSpPr>
        <p:spPr>
          <a:xfrm>
            <a:off x="7855153" y="2807082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M-subset85"/>
              </a:rPr>
              <a:t>工作时间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M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M-subset85"/>
              </a:rPr>
              <a:t>不</a:t>
            </a:r>
            <a:r>
              <a:rPr lang="zh-CN" altLang="en-US" sz="1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M-subset85"/>
              </a:rPr>
              <a:t>合理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iṥlíḓè">
            <a:extLst>
              <a:ext uri="{FF2B5EF4-FFF2-40B4-BE49-F238E27FC236}">
                <a16:creationId xmlns:a16="http://schemas.microsoft.com/office/drawing/2014/main" id="{D55D73F0-0E43-435E-BB1F-2E8EB79D1FB7}"/>
              </a:ext>
            </a:extLst>
          </p:cNvPr>
          <p:cNvSpPr txBox="1"/>
          <p:nvPr/>
        </p:nvSpPr>
        <p:spPr>
          <a:xfrm>
            <a:off x="3008025" y="3294709"/>
            <a:ext cx="1913307" cy="988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分配展会任务时，分配的比较粗糙 ，结果出现不同层次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的执行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人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做同一件事，拉低工作效率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ïšḷïḍé">
            <a:extLst>
              <a:ext uri="{FF2B5EF4-FFF2-40B4-BE49-F238E27FC236}">
                <a16:creationId xmlns:a16="http://schemas.microsoft.com/office/drawing/2014/main" id="{9F97ABC4-725B-479E-950F-74436BF50A11}"/>
              </a:ext>
            </a:extLst>
          </p:cNvPr>
          <p:cNvSpPr txBox="1"/>
          <p:nvPr/>
        </p:nvSpPr>
        <p:spPr>
          <a:xfrm>
            <a:off x="3008870" y="2807082"/>
            <a:ext cx="1834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任务分配不</a:t>
            </a:r>
            <a:r>
              <a:rPr lang="zh-CN" altLang="en-US" sz="1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够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清晰</a:t>
            </a:r>
          </a:p>
        </p:txBody>
      </p:sp>
      <p:cxnSp>
        <p:nvCxnSpPr>
          <p:cNvPr id="39" name="ïSḻïḋê">
            <a:extLst>
              <a:ext uri="{FF2B5EF4-FFF2-40B4-BE49-F238E27FC236}">
                <a16:creationId xmlns:a16="http://schemas.microsoft.com/office/drawing/2014/main" id="{83034B00-36DA-43FA-B0F2-4626F6837D26}"/>
              </a:ext>
            </a:extLst>
          </p:cNvPr>
          <p:cNvCxnSpPr>
            <a:cxnSpLocks/>
          </p:cNvCxnSpPr>
          <p:nvPr/>
        </p:nvCxnSpPr>
        <p:spPr>
          <a:xfrm flipH="1">
            <a:off x="3112131" y="3226778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îṥlîdé">
            <a:extLst>
              <a:ext uri="{FF2B5EF4-FFF2-40B4-BE49-F238E27FC236}">
                <a16:creationId xmlns:a16="http://schemas.microsoft.com/office/drawing/2014/main" id="{6DB7E163-DA8F-44CC-A4E3-074788C93E02}"/>
              </a:ext>
            </a:extLst>
          </p:cNvPr>
          <p:cNvCxnSpPr>
            <a:cxnSpLocks/>
          </p:cNvCxnSpPr>
          <p:nvPr/>
        </p:nvCxnSpPr>
        <p:spPr>
          <a:xfrm flipH="1">
            <a:off x="7946272" y="3226778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54670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ļ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lîḓê">
            <a:extLst>
              <a:ext uri="{FF2B5EF4-FFF2-40B4-BE49-F238E27FC236}">
                <a16:creationId xmlns:a16="http://schemas.microsoft.com/office/drawing/2014/main" id="{35C5071C-D949-4A09-BF03-1684B56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改进</a:t>
            </a:r>
            <a:r>
              <a:rPr lang="zh-CN" altLang="en-US" sz="100"/>
              <a:t> </a:t>
            </a:r>
            <a:r>
              <a:rPr lang="zh-CN" altLang="en-US"/>
              <a:t>方法</a:t>
            </a:r>
            <a:endParaRPr lang="zh-CN" altLang="en-US" dirty="0"/>
          </a:p>
        </p:txBody>
      </p:sp>
      <p:sp>
        <p:nvSpPr>
          <p:cNvPr id="4" name="iŝľîďe">
            <a:extLst>
              <a:ext uri="{FF2B5EF4-FFF2-40B4-BE49-F238E27FC236}">
                <a16:creationId xmlns:a16="http://schemas.microsoft.com/office/drawing/2014/main" id="{D3E81FA8-26A9-46AA-B241-D107DDF2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r>
              <a:rPr lang="zh-CN" altLang="en-US" sz="100"/>
              <a:t> </a:t>
            </a:r>
          </a:p>
        </p:txBody>
      </p:sp>
      <p:sp>
        <p:nvSpPr>
          <p:cNvPr id="8" name="îşľíḓê">
            <a:extLst>
              <a:ext uri="{FF2B5EF4-FFF2-40B4-BE49-F238E27FC236}">
                <a16:creationId xmlns:a16="http://schemas.microsoft.com/office/drawing/2014/main" id="{D8F167B4-116B-40EE-A919-0D002FD1A5FE}"/>
              </a:ext>
            </a:extLst>
          </p:cNvPr>
          <p:cNvSpPr txBox="1"/>
          <p:nvPr/>
        </p:nvSpPr>
        <p:spPr>
          <a:xfrm>
            <a:off x="3906356" y="2193167"/>
            <a:ext cx="3783926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确定目标， 将任务不断拆解、详细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，直至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可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落地。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íSḻïdè">
            <a:extLst>
              <a:ext uri="{FF2B5EF4-FFF2-40B4-BE49-F238E27FC236}">
                <a16:creationId xmlns:a16="http://schemas.microsoft.com/office/drawing/2014/main" id="{37A6F6A3-BC0A-46C8-B31C-91E1005908BB}"/>
              </a:ext>
            </a:extLst>
          </p:cNvPr>
          <p:cNvSpPr txBox="1"/>
          <p:nvPr/>
        </p:nvSpPr>
        <p:spPr>
          <a:xfrm>
            <a:off x="3881553" y="1882027"/>
            <a:ext cx="1487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合理安排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任务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iṩľîďè">
            <a:extLst>
              <a:ext uri="{FF2B5EF4-FFF2-40B4-BE49-F238E27FC236}">
                <a16:creationId xmlns:a16="http://schemas.microsoft.com/office/drawing/2014/main" id="{B8F8558E-9046-4AA2-8F2B-AD184C0094E5}"/>
              </a:ext>
            </a:extLst>
          </p:cNvPr>
          <p:cNvSpPr/>
          <p:nvPr/>
        </p:nvSpPr>
        <p:spPr>
          <a:xfrm>
            <a:off x="3302852" y="1975779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îṣḷïḓé">
            <a:extLst>
              <a:ext uri="{FF2B5EF4-FFF2-40B4-BE49-F238E27FC236}">
                <a16:creationId xmlns:a16="http://schemas.microsoft.com/office/drawing/2014/main" id="{7C18D73C-C2FE-4997-A4B8-6E350126A740}"/>
              </a:ext>
            </a:extLst>
          </p:cNvPr>
          <p:cNvSpPr txBox="1"/>
          <p:nvPr/>
        </p:nvSpPr>
        <p:spPr>
          <a:xfrm>
            <a:off x="3906356" y="3742087"/>
            <a:ext cx="4957507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要考虑整个工作的期限，也要考虑工作量，要与其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他负责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人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共同协商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íṡliḓè">
            <a:extLst>
              <a:ext uri="{FF2B5EF4-FFF2-40B4-BE49-F238E27FC236}">
                <a16:creationId xmlns:a16="http://schemas.microsoft.com/office/drawing/2014/main" id="{189D758B-A52E-4D54-9DDD-195E6FF56DE2}"/>
              </a:ext>
            </a:extLst>
          </p:cNvPr>
          <p:cNvSpPr txBox="1"/>
          <p:nvPr/>
        </p:nvSpPr>
        <p:spPr>
          <a:xfrm>
            <a:off x="3881553" y="3425708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合理设定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时间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îşļide">
            <a:extLst>
              <a:ext uri="{FF2B5EF4-FFF2-40B4-BE49-F238E27FC236}">
                <a16:creationId xmlns:a16="http://schemas.microsoft.com/office/drawing/2014/main" id="{CC129767-C502-49FF-987B-DABAE089654F}"/>
              </a:ext>
            </a:extLst>
          </p:cNvPr>
          <p:cNvSpPr/>
          <p:nvPr/>
        </p:nvSpPr>
        <p:spPr>
          <a:xfrm>
            <a:off x="3302852" y="3520558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isḷïḓe">
            <a:extLst>
              <a:ext uri="{FF2B5EF4-FFF2-40B4-BE49-F238E27FC236}">
                <a16:creationId xmlns:a16="http://schemas.microsoft.com/office/drawing/2014/main" id="{709C3461-D48D-4DDE-9FBC-037CD535384B}"/>
              </a:ext>
            </a:extLst>
          </p:cNvPr>
          <p:cNvSpPr txBox="1"/>
          <p:nvPr/>
        </p:nvSpPr>
        <p:spPr>
          <a:xfrm>
            <a:off x="3906356" y="5313182"/>
            <a:ext cx="6494758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在任务不明确，时间不合理的情况下，唯有多沟通，才能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亡羊补牢，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及时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纠正错误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ïṩḷïḍè">
            <a:extLst>
              <a:ext uri="{FF2B5EF4-FFF2-40B4-BE49-F238E27FC236}">
                <a16:creationId xmlns:a16="http://schemas.microsoft.com/office/drawing/2014/main" id="{42735E75-BB90-452F-864A-CBE50C0DEFBD}"/>
              </a:ext>
            </a:extLst>
          </p:cNvPr>
          <p:cNvSpPr txBox="1"/>
          <p:nvPr/>
        </p:nvSpPr>
        <p:spPr>
          <a:xfrm>
            <a:off x="3906356" y="4974628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经常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沟通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íṣḷiďè">
            <a:extLst>
              <a:ext uri="{FF2B5EF4-FFF2-40B4-BE49-F238E27FC236}">
                <a16:creationId xmlns:a16="http://schemas.microsoft.com/office/drawing/2014/main" id="{477C846A-5363-4962-B707-B901ACDE6BEA}"/>
              </a:ext>
            </a:extLst>
          </p:cNvPr>
          <p:cNvSpPr/>
          <p:nvPr/>
        </p:nvSpPr>
        <p:spPr>
          <a:xfrm>
            <a:off x="3302852" y="506055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3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631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l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e">
            <a:extLst>
              <a:ext uri="{FF2B5EF4-FFF2-40B4-BE49-F238E27FC236}">
                <a16:creationId xmlns:a16="http://schemas.microsoft.com/office/drawing/2014/main" id="{E42FF03C-65EB-4C16-BDC7-C01A2262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来年</a:t>
            </a:r>
            <a:r>
              <a:rPr lang="zh-CN" altLang="en-US" sz="100"/>
              <a:t> </a:t>
            </a:r>
            <a:r>
              <a:rPr lang="zh-CN" altLang="en-US"/>
              <a:t>计划</a:t>
            </a:r>
            <a:endParaRPr lang="zh-CN" altLang="en-US" dirty="0"/>
          </a:p>
        </p:txBody>
      </p:sp>
      <p:sp>
        <p:nvSpPr>
          <p:cNvPr id="6" name="ïsliḑê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</a:t>
            </a:r>
            <a:r>
              <a:rPr lang="en-US" altLang="zh-CN" dirty="0" err="1"/>
              <a:t>tex</a:t>
            </a:r>
            <a:r>
              <a:rPr lang="en-US" altLang="zh-CN" dirty="0"/>
              <a:t> t here.</a:t>
            </a:r>
          </a:p>
          <a:p>
            <a:pPr lvl="0"/>
            <a:r>
              <a:rPr lang="en-US" altLang="zh-CN" dirty="0"/>
              <a:t>When you copy </a:t>
            </a:r>
            <a:r>
              <a:rPr lang="en-US" altLang="zh-CN"/>
              <a:t>&amp; </a:t>
            </a:r>
            <a:r>
              <a:rPr lang="en-US" altLang="zh-CN" sz="100"/>
              <a:t> </a:t>
            </a:r>
            <a:r>
              <a:rPr lang="en-US" altLang="zh-CN"/>
              <a:t>paste</a:t>
            </a:r>
            <a:r>
              <a:rPr lang="en-US" altLang="zh-CN" dirty="0"/>
              <a:t>, choose "keep text only</a:t>
            </a:r>
            <a:r>
              <a:rPr lang="en-US" altLang="zh-CN"/>
              <a:t>" op</a:t>
            </a:r>
            <a:r>
              <a:rPr lang="en-US" altLang="zh-CN" sz="100"/>
              <a:t> </a:t>
            </a:r>
            <a:r>
              <a:rPr lang="en-US" altLang="zh-CN"/>
              <a:t>tion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2" name="îṧḻîde">
            <a:extLst>
              <a:ext uri="{FF2B5EF4-FFF2-40B4-BE49-F238E27FC236}">
                <a16:creationId xmlns:a16="http://schemas.microsoft.com/office/drawing/2014/main" id="{E4D8761F-6081-46EF-8155-1E92703A0969}"/>
              </a:ext>
            </a:extLst>
          </p:cNvPr>
          <p:cNvSpPr txBox="1"/>
          <p:nvPr/>
        </p:nvSpPr>
        <p:spPr>
          <a:xfrm>
            <a:off x="1030514" y="1064105"/>
            <a:ext cx="15600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>
                <a:solidFill>
                  <a:schemeClr val="bg1"/>
                </a:solidFill>
              </a:rPr>
              <a:t>0</a:t>
            </a:r>
            <a:r>
              <a:rPr lang="en-US" altLang="zh-CN" sz="100">
                <a:solidFill>
                  <a:schemeClr val="bg1"/>
                </a:solidFill>
              </a:rPr>
              <a:t>  </a:t>
            </a:r>
            <a:r>
              <a:rPr lang="en-US" altLang="zh-CN" sz="9600" dirty="0">
                <a:solidFill>
                  <a:schemeClr val="bg1"/>
                </a:solidFill>
              </a:rPr>
              <a:t>4</a:t>
            </a:r>
            <a:endParaRPr lang="zh-CN" altLang="en-US" sz="9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0508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1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ṩ1íḓé">
            <a:extLst>
              <a:ext uri="{FF2B5EF4-FFF2-40B4-BE49-F238E27FC236}">
                <a16:creationId xmlns:a16="http://schemas.microsoft.com/office/drawing/2014/main" id="{35C5071C-D949-4A09-BF03-1684B56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围绕</a:t>
            </a:r>
            <a:r>
              <a:rPr lang="zh-CN" altLang="en-US" sz="100"/>
              <a:t> </a:t>
            </a:r>
            <a:r>
              <a:rPr lang="zh-CN" altLang="en-US"/>
              <a:t>重点</a:t>
            </a:r>
            <a:endParaRPr lang="zh-CN" altLang="en-US" dirty="0"/>
          </a:p>
        </p:txBody>
      </p:sp>
      <p:sp>
        <p:nvSpPr>
          <p:cNvPr id="4" name="ïśḻíḍè">
            <a:extLst>
              <a:ext uri="{FF2B5EF4-FFF2-40B4-BE49-F238E27FC236}">
                <a16:creationId xmlns:a16="http://schemas.microsoft.com/office/drawing/2014/main" id="{D3E81FA8-26A9-46AA-B241-D107DDF2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r>
              <a:rPr lang="zh-CN" altLang="en-US" sz="100"/>
              <a:t> </a:t>
            </a:r>
          </a:p>
        </p:txBody>
      </p:sp>
      <p:sp>
        <p:nvSpPr>
          <p:cNvPr id="3" name="ïṡlîďè">
            <a:extLst>
              <a:ext uri="{FF2B5EF4-FFF2-40B4-BE49-F238E27FC236}">
                <a16:creationId xmlns:a16="http://schemas.microsoft.com/office/drawing/2014/main" id="{DB95FA0B-DEB7-4606-A9EC-64044D400076}"/>
              </a:ext>
            </a:extLst>
          </p:cNvPr>
          <p:cNvSpPr txBox="1"/>
          <p:nvPr/>
        </p:nvSpPr>
        <p:spPr>
          <a:xfrm>
            <a:off x="5078440" y="3761445"/>
            <a:ext cx="2035119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每个工作人员，从设计、策划到执行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都要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彻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底理解重点，这样能够减少沟通成本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i$1iḍe">
            <a:extLst>
              <a:ext uri="{FF2B5EF4-FFF2-40B4-BE49-F238E27FC236}">
                <a16:creationId xmlns:a16="http://schemas.microsoft.com/office/drawing/2014/main" id="{A8636F1C-FD24-4B86-8957-95655CCCB75B}"/>
              </a:ext>
            </a:extLst>
          </p:cNvPr>
          <p:cNvSpPr txBox="1"/>
          <p:nvPr/>
        </p:nvSpPr>
        <p:spPr>
          <a:xfrm>
            <a:off x="5138551" y="3161242"/>
            <a:ext cx="1913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工作人员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理解</a:t>
            </a:r>
            <a:r>
              <a:rPr lang="zh-CN" altLang="en-US" sz="1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重点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íṧľiďé">
            <a:extLst>
              <a:ext uri="{FF2B5EF4-FFF2-40B4-BE49-F238E27FC236}">
                <a16:creationId xmlns:a16="http://schemas.microsoft.com/office/drawing/2014/main" id="{5EF14F31-92BC-4BBB-88A6-02587AAF27C4}"/>
              </a:ext>
            </a:extLst>
          </p:cNvPr>
          <p:cNvSpPr txBox="1"/>
          <p:nvPr/>
        </p:nvSpPr>
        <p:spPr>
          <a:xfrm>
            <a:off x="1743654" y="3761445"/>
            <a:ext cx="1913307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确定目标，将任务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不断拆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解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、详细，直至可落地。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íṥļiďê">
            <a:extLst>
              <a:ext uri="{FF2B5EF4-FFF2-40B4-BE49-F238E27FC236}">
                <a16:creationId xmlns:a16="http://schemas.microsoft.com/office/drawing/2014/main" id="{CA502C6D-E8E7-43C7-957A-0E93589597AB}"/>
              </a:ext>
            </a:extLst>
          </p:cNvPr>
          <p:cNvSpPr txBox="1"/>
          <p:nvPr/>
        </p:nvSpPr>
        <p:spPr>
          <a:xfrm>
            <a:off x="2096301" y="3161242"/>
            <a:ext cx="1206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确定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重点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iṥľîḋe">
            <a:extLst>
              <a:ext uri="{FF2B5EF4-FFF2-40B4-BE49-F238E27FC236}">
                <a16:creationId xmlns:a16="http://schemas.microsoft.com/office/drawing/2014/main" id="{88DC338A-F4E0-43E7-8179-0462E458ED8C}"/>
              </a:ext>
            </a:extLst>
          </p:cNvPr>
          <p:cNvSpPr txBox="1"/>
          <p:nvPr/>
        </p:nvSpPr>
        <p:spPr>
          <a:xfrm>
            <a:off x="8444547" y="3761445"/>
            <a:ext cx="2035119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围绕重点主题，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OPPOSans-R-subset85"/>
              </a:rPr>
              <a:t>用多 </a:t>
            </a: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latin typeface="OPPOSans-R-subset85"/>
              </a:rPr>
              <a:t>种方</a:t>
            </a:r>
            <a:r>
              <a:rPr lang="zh-CN" altLang="en-US" sz="100">
                <a:solidFill>
                  <a:schemeClr val="bg1">
                    <a:lumMod val="50000"/>
                  </a:schemeClr>
                </a:solidFill>
                <a:latin typeface="OPPOSans-R-subset85"/>
              </a:rPr>
              <a:t> </a:t>
            </a: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latin typeface="OPPOSans-R-subset85"/>
              </a:rPr>
              <a:t>法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OPPOSans-R-subset85"/>
              </a:rPr>
              <a:t>，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尽一切可能去展现内容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ïṡľíḓé">
            <a:extLst>
              <a:ext uri="{FF2B5EF4-FFF2-40B4-BE49-F238E27FC236}">
                <a16:creationId xmlns:a16="http://schemas.microsoft.com/office/drawing/2014/main" id="{4B932BAC-B142-4820-8FFE-61285A2C5AE5}"/>
              </a:ext>
            </a:extLst>
          </p:cNvPr>
          <p:cNvSpPr txBox="1"/>
          <p:nvPr/>
        </p:nvSpPr>
        <p:spPr>
          <a:xfrm>
            <a:off x="8819855" y="3161242"/>
            <a:ext cx="1282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重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点</a:t>
            </a:r>
            <a:r>
              <a:rPr lang="zh-CN" altLang="en-US" sz="1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落地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5" name="iśļïďè">
            <a:extLst>
              <a:ext uri="{FF2B5EF4-FFF2-40B4-BE49-F238E27FC236}">
                <a16:creationId xmlns:a16="http://schemas.microsoft.com/office/drawing/2014/main" id="{5557B50B-C51B-4B2E-B5DB-189A4DAB606E}"/>
              </a:ext>
            </a:extLst>
          </p:cNvPr>
          <p:cNvCxnSpPr>
            <a:cxnSpLocks/>
          </p:cNvCxnSpPr>
          <p:nvPr/>
        </p:nvCxnSpPr>
        <p:spPr>
          <a:xfrm flipH="1">
            <a:off x="1833978" y="3598505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iṣ1ïďê">
            <a:extLst>
              <a:ext uri="{FF2B5EF4-FFF2-40B4-BE49-F238E27FC236}">
                <a16:creationId xmlns:a16="http://schemas.microsoft.com/office/drawing/2014/main" id="{F25BA4C7-A1B4-404B-AEA0-70C8A8ADB56B}"/>
              </a:ext>
            </a:extLst>
          </p:cNvPr>
          <p:cNvCxnSpPr>
            <a:cxnSpLocks/>
          </p:cNvCxnSpPr>
          <p:nvPr/>
        </p:nvCxnSpPr>
        <p:spPr>
          <a:xfrm flipH="1">
            <a:off x="5229670" y="3599021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išľídê">
            <a:extLst>
              <a:ext uri="{FF2B5EF4-FFF2-40B4-BE49-F238E27FC236}">
                <a16:creationId xmlns:a16="http://schemas.microsoft.com/office/drawing/2014/main" id="{AB92855B-42BB-4E94-97C9-26B2ADC49D49}"/>
              </a:ext>
            </a:extLst>
          </p:cNvPr>
          <p:cNvCxnSpPr>
            <a:cxnSpLocks/>
          </p:cNvCxnSpPr>
          <p:nvPr/>
        </p:nvCxnSpPr>
        <p:spPr>
          <a:xfrm flipH="1">
            <a:off x="8595777" y="3593714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ïṣļíḑè">
            <a:extLst>
              <a:ext uri="{FF2B5EF4-FFF2-40B4-BE49-F238E27FC236}">
                <a16:creationId xmlns:a16="http://schemas.microsoft.com/office/drawing/2014/main" id="{D252FDAA-B415-4B6D-80E9-DF2D90604AE6}"/>
              </a:ext>
            </a:extLst>
          </p:cNvPr>
          <p:cNvSpPr/>
          <p:nvPr/>
        </p:nvSpPr>
        <p:spPr>
          <a:xfrm>
            <a:off x="2449811" y="2652992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ïṡḻïḋê">
            <a:extLst>
              <a:ext uri="{FF2B5EF4-FFF2-40B4-BE49-F238E27FC236}">
                <a16:creationId xmlns:a16="http://schemas.microsoft.com/office/drawing/2014/main" id="{42AAE433-428E-4B41-8A5D-026C4C3A75A0}"/>
              </a:ext>
            </a:extLst>
          </p:cNvPr>
          <p:cNvSpPr/>
          <p:nvPr/>
        </p:nvSpPr>
        <p:spPr>
          <a:xfrm>
            <a:off x="5873093" y="2652992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îS1ïdé">
            <a:extLst>
              <a:ext uri="{FF2B5EF4-FFF2-40B4-BE49-F238E27FC236}">
                <a16:creationId xmlns:a16="http://schemas.microsoft.com/office/drawing/2014/main" id="{5190B272-589A-4B9A-A588-B25C33D908F8}"/>
              </a:ext>
            </a:extLst>
          </p:cNvPr>
          <p:cNvSpPr/>
          <p:nvPr/>
        </p:nvSpPr>
        <p:spPr>
          <a:xfrm>
            <a:off x="9239200" y="2652992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3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18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ļi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ļíḑè">
            <a:extLst>
              <a:ext uri="{FF2B5EF4-FFF2-40B4-BE49-F238E27FC236}">
                <a16:creationId xmlns:a16="http://schemas.microsoft.com/office/drawing/2014/main" id="{35C5071C-D949-4A09-BF03-1684B56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</a:t>
            </a:r>
            <a:r>
              <a:rPr lang="zh-CN" altLang="en-US" sz="100"/>
              <a:t> </a:t>
            </a:r>
            <a:r>
              <a:rPr lang="zh-CN" altLang="en-US"/>
              <a:t>点</a:t>
            </a:r>
            <a:r>
              <a:rPr lang="zh-CN" altLang="en-US" dirty="0"/>
              <a:t>突出</a:t>
            </a:r>
          </a:p>
        </p:txBody>
      </p:sp>
      <p:sp>
        <p:nvSpPr>
          <p:cNvPr id="4" name="ïṡlîḑe">
            <a:extLst>
              <a:ext uri="{FF2B5EF4-FFF2-40B4-BE49-F238E27FC236}">
                <a16:creationId xmlns:a16="http://schemas.microsoft.com/office/drawing/2014/main" id="{D3E81FA8-26A9-46AA-B241-D107DDF2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r>
              <a:rPr lang="zh-CN" altLang="en-US" sz="100"/>
              <a:t> </a:t>
            </a:r>
          </a:p>
        </p:txBody>
      </p:sp>
      <p:sp>
        <p:nvSpPr>
          <p:cNvPr id="25" name="iṣļiďé">
            <a:extLst>
              <a:ext uri="{FF2B5EF4-FFF2-40B4-BE49-F238E27FC236}">
                <a16:creationId xmlns:a16="http://schemas.microsoft.com/office/drawing/2014/main" id="{D465B870-8F58-4186-957B-DBA8E9289E1E}"/>
              </a:ext>
            </a:extLst>
          </p:cNvPr>
          <p:cNvSpPr txBox="1"/>
          <p:nvPr/>
        </p:nvSpPr>
        <p:spPr>
          <a:xfrm>
            <a:off x="3481016" y="2794865"/>
            <a:ext cx="4615169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如果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参展对象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主要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是领导层级的任 务，他们会比较关心关键指标数据、大数据的呈现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îsľiḋê">
            <a:extLst>
              <a:ext uri="{FF2B5EF4-FFF2-40B4-BE49-F238E27FC236}">
                <a16:creationId xmlns:a16="http://schemas.microsoft.com/office/drawing/2014/main" id="{DC1A2892-5127-479B-AE9D-39B8D2602262}"/>
              </a:ext>
            </a:extLst>
          </p:cNvPr>
          <p:cNvSpPr txBox="1"/>
          <p:nvPr/>
        </p:nvSpPr>
        <p:spPr>
          <a:xfrm>
            <a:off x="3481016" y="2323865"/>
            <a:ext cx="1834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领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导</a:t>
            </a:r>
            <a:r>
              <a:rPr lang="zh-CN" altLang="en-US" sz="1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级别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ïṡḻïḍé">
            <a:extLst>
              <a:ext uri="{FF2B5EF4-FFF2-40B4-BE49-F238E27FC236}">
                <a16:creationId xmlns:a16="http://schemas.microsoft.com/office/drawing/2014/main" id="{7AB27B73-BA39-4632-8340-F1EE36758A9A}"/>
              </a:ext>
            </a:extLst>
          </p:cNvPr>
          <p:cNvSpPr txBox="1"/>
          <p:nvPr/>
        </p:nvSpPr>
        <p:spPr>
          <a:xfrm>
            <a:off x="4243660" y="4608924"/>
            <a:ext cx="4615169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这群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人对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业务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模式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、具体 产品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比较感兴趣，喜欢直观的呈现方式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iṧľíḑé">
            <a:extLst>
              <a:ext uri="{FF2B5EF4-FFF2-40B4-BE49-F238E27FC236}">
                <a16:creationId xmlns:a16="http://schemas.microsoft.com/office/drawing/2014/main" id="{FF81C867-FA0B-4212-B544-4A8C35DBA5F4}"/>
              </a:ext>
            </a:extLst>
          </p:cNvPr>
          <p:cNvSpPr txBox="1"/>
          <p:nvPr/>
        </p:nvSpPr>
        <p:spPr>
          <a:xfrm>
            <a:off x="7797131" y="4119037"/>
            <a:ext cx="1060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主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任</a:t>
            </a:r>
            <a:r>
              <a:rPr lang="zh-CN" altLang="en-US" sz="1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级别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7" name="îṡḻîdê">
            <a:extLst>
              <a:ext uri="{FF2B5EF4-FFF2-40B4-BE49-F238E27FC236}">
                <a16:creationId xmlns:a16="http://schemas.microsoft.com/office/drawing/2014/main" id="{BD8DB1D5-2D37-49C5-BA0D-FC5A8277C692}"/>
              </a:ext>
            </a:extLst>
          </p:cNvPr>
          <p:cNvCxnSpPr>
            <a:cxnSpLocks/>
          </p:cNvCxnSpPr>
          <p:nvPr/>
        </p:nvCxnSpPr>
        <p:spPr>
          <a:xfrm flipH="1">
            <a:off x="3573260" y="2729797"/>
            <a:ext cx="17310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îsļïḓè">
            <a:extLst>
              <a:ext uri="{FF2B5EF4-FFF2-40B4-BE49-F238E27FC236}">
                <a16:creationId xmlns:a16="http://schemas.microsoft.com/office/drawing/2014/main" id="{5FE6CA9A-6BCE-411B-ABF8-14F7212A7721}"/>
              </a:ext>
            </a:extLst>
          </p:cNvPr>
          <p:cNvCxnSpPr>
            <a:cxnSpLocks/>
          </p:cNvCxnSpPr>
          <p:nvPr/>
        </p:nvCxnSpPr>
        <p:spPr>
          <a:xfrm flipH="1">
            <a:off x="7052628" y="4563357"/>
            <a:ext cx="17310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ïŝļiḑe">
            <a:extLst>
              <a:ext uri="{FF2B5EF4-FFF2-40B4-BE49-F238E27FC236}">
                <a16:creationId xmlns:a16="http://schemas.microsoft.com/office/drawing/2014/main" id="{94EBCED6-3520-474E-8FF8-3BFB488CAE61}"/>
              </a:ext>
            </a:extLst>
          </p:cNvPr>
          <p:cNvGrpSpPr/>
          <p:nvPr/>
        </p:nvGrpSpPr>
        <p:grpSpPr>
          <a:xfrm>
            <a:off x="2805864" y="2323865"/>
            <a:ext cx="444222" cy="444220"/>
            <a:chOff x="928216" y="4731885"/>
            <a:chExt cx="444222" cy="444220"/>
          </a:xfrm>
        </p:grpSpPr>
        <p:sp>
          <p:nvSpPr>
            <p:cNvPr id="45" name="ïṣḻïḑe">
              <a:extLst>
                <a:ext uri="{FF2B5EF4-FFF2-40B4-BE49-F238E27FC236}">
                  <a16:creationId xmlns:a16="http://schemas.microsoft.com/office/drawing/2014/main" id="{35B433A1-FFE9-4015-982E-136C3C909F58}"/>
                </a:ext>
              </a:extLst>
            </p:cNvPr>
            <p:cNvSpPr/>
            <p:nvPr/>
          </p:nvSpPr>
          <p:spPr>
            <a:xfrm>
              <a:off x="928216" y="4731885"/>
              <a:ext cx="444222" cy="44422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íşḻïḋé">
              <a:extLst>
                <a:ext uri="{FF2B5EF4-FFF2-40B4-BE49-F238E27FC236}">
                  <a16:creationId xmlns:a16="http://schemas.microsoft.com/office/drawing/2014/main" id="{1D6AAC82-61FD-456A-82CD-4B2059E3DE14}"/>
                </a:ext>
              </a:extLst>
            </p:cNvPr>
            <p:cNvSpPr/>
            <p:nvPr/>
          </p:nvSpPr>
          <p:spPr bwMode="auto">
            <a:xfrm>
              <a:off x="1047547" y="4876910"/>
              <a:ext cx="205561" cy="15417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7" name="îṧ1iḍé">
            <a:extLst>
              <a:ext uri="{FF2B5EF4-FFF2-40B4-BE49-F238E27FC236}">
                <a16:creationId xmlns:a16="http://schemas.microsoft.com/office/drawing/2014/main" id="{813DA231-16E0-4C9B-BFBE-C960BEF12757}"/>
              </a:ext>
            </a:extLst>
          </p:cNvPr>
          <p:cNvGrpSpPr/>
          <p:nvPr/>
        </p:nvGrpSpPr>
        <p:grpSpPr>
          <a:xfrm>
            <a:off x="9174391" y="4119137"/>
            <a:ext cx="444222" cy="444220"/>
            <a:chOff x="6723669" y="3574957"/>
            <a:chExt cx="444222" cy="444220"/>
          </a:xfrm>
        </p:grpSpPr>
        <p:sp>
          <p:nvSpPr>
            <p:cNvPr id="48" name="îş1íḍe">
              <a:extLst>
                <a:ext uri="{FF2B5EF4-FFF2-40B4-BE49-F238E27FC236}">
                  <a16:creationId xmlns:a16="http://schemas.microsoft.com/office/drawing/2014/main" id="{D5241F77-630A-4CBE-BFF8-97F57F791088}"/>
                </a:ext>
              </a:extLst>
            </p:cNvPr>
            <p:cNvSpPr/>
            <p:nvPr/>
          </p:nvSpPr>
          <p:spPr>
            <a:xfrm>
              <a:off x="6723669" y="3574957"/>
              <a:ext cx="444222" cy="44422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2700000" scaled="1"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işḷîďê">
              <a:extLst>
                <a:ext uri="{FF2B5EF4-FFF2-40B4-BE49-F238E27FC236}">
                  <a16:creationId xmlns:a16="http://schemas.microsoft.com/office/drawing/2014/main" id="{22588ED1-6849-4B7C-A40C-560F0F2CADE5}"/>
                </a:ext>
              </a:extLst>
            </p:cNvPr>
            <p:cNvSpPr/>
            <p:nvPr/>
          </p:nvSpPr>
          <p:spPr bwMode="auto">
            <a:xfrm>
              <a:off x="6842999" y="3726984"/>
              <a:ext cx="205561" cy="163687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53574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1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šḷîde">
            <a:extLst>
              <a:ext uri="{FF2B5EF4-FFF2-40B4-BE49-F238E27FC236}">
                <a16:creationId xmlns:a16="http://schemas.microsoft.com/office/drawing/2014/main" id="{35C5071C-D949-4A09-BF03-1684B56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来</a:t>
            </a:r>
            <a:r>
              <a:rPr lang="zh-CN" altLang="en-US" sz="100"/>
              <a:t> </a:t>
            </a:r>
            <a:r>
              <a:rPr lang="zh-CN" altLang="en-US"/>
              <a:t>年</a:t>
            </a:r>
            <a:r>
              <a:rPr lang="zh-CN" altLang="en-US" dirty="0"/>
              <a:t>计划</a:t>
            </a:r>
          </a:p>
        </p:txBody>
      </p:sp>
      <p:sp>
        <p:nvSpPr>
          <p:cNvPr id="4" name="išḻïḋê">
            <a:extLst>
              <a:ext uri="{FF2B5EF4-FFF2-40B4-BE49-F238E27FC236}">
                <a16:creationId xmlns:a16="http://schemas.microsoft.com/office/drawing/2014/main" id="{D3E81FA8-26A9-46AA-B241-D107DDF2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r>
              <a:rPr lang="zh-CN" altLang="en-US" sz="100"/>
              <a:t> </a:t>
            </a:r>
          </a:p>
        </p:txBody>
      </p:sp>
      <p:sp>
        <p:nvSpPr>
          <p:cNvPr id="20" name="íšliḋé">
            <a:extLst>
              <a:ext uri="{FF2B5EF4-FFF2-40B4-BE49-F238E27FC236}">
                <a16:creationId xmlns:a16="http://schemas.microsoft.com/office/drawing/2014/main" id="{40001B73-6F39-4CF2-BBD0-7A099335EAB8}"/>
              </a:ext>
            </a:extLst>
          </p:cNvPr>
          <p:cNvSpPr txBox="1"/>
          <p:nvPr/>
        </p:nvSpPr>
        <p:spPr>
          <a:xfrm>
            <a:off x="1096226" y="3317477"/>
            <a:ext cx="1834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参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展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iṩ1ïḑé">
            <a:extLst>
              <a:ext uri="{FF2B5EF4-FFF2-40B4-BE49-F238E27FC236}">
                <a16:creationId xmlns:a16="http://schemas.microsoft.com/office/drawing/2014/main" id="{6278F3CC-123D-4239-9FE2-11226D5D5EA8}"/>
              </a:ext>
            </a:extLst>
          </p:cNvPr>
          <p:cNvSpPr txBox="1"/>
          <p:nvPr/>
        </p:nvSpPr>
        <p:spPr>
          <a:xfrm>
            <a:off x="1096226" y="3806257"/>
            <a:ext cx="1913307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2021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年上半年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准备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再举行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3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个大型活动展会，提高公司曝光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îş1iďe">
            <a:extLst>
              <a:ext uri="{FF2B5EF4-FFF2-40B4-BE49-F238E27FC236}">
                <a16:creationId xmlns:a16="http://schemas.microsoft.com/office/drawing/2014/main" id="{0DA0A0EE-DA3E-4FF2-9F45-83F80E4F2109}"/>
              </a:ext>
            </a:extLst>
          </p:cNvPr>
          <p:cNvSpPr/>
          <p:nvPr/>
        </p:nvSpPr>
        <p:spPr>
          <a:xfrm>
            <a:off x="1096226" y="279814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5" name="îṡľiḍé">
            <a:extLst>
              <a:ext uri="{FF2B5EF4-FFF2-40B4-BE49-F238E27FC236}">
                <a16:creationId xmlns:a16="http://schemas.microsoft.com/office/drawing/2014/main" id="{FB2CCB32-0D08-498A-B018-88F60B03BD31}"/>
              </a:ext>
            </a:extLst>
          </p:cNvPr>
          <p:cNvCxnSpPr>
            <a:cxnSpLocks/>
          </p:cNvCxnSpPr>
          <p:nvPr/>
        </p:nvCxnSpPr>
        <p:spPr>
          <a:xfrm flipH="1">
            <a:off x="1096226" y="3806257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îSḷïḍé">
            <a:extLst>
              <a:ext uri="{FF2B5EF4-FFF2-40B4-BE49-F238E27FC236}">
                <a16:creationId xmlns:a16="http://schemas.microsoft.com/office/drawing/2014/main" id="{A65999A4-6B9C-41B3-8A94-19948E2673A3}"/>
              </a:ext>
            </a:extLst>
          </p:cNvPr>
          <p:cNvSpPr txBox="1"/>
          <p:nvPr/>
        </p:nvSpPr>
        <p:spPr>
          <a:xfrm>
            <a:off x="3758886" y="3819227"/>
            <a:ext cx="1913307" cy="759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调查参展大型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贸易展的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参展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企业，收集其文字、图片、录像等各 种资料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iṩḷïḋê">
            <a:extLst>
              <a:ext uri="{FF2B5EF4-FFF2-40B4-BE49-F238E27FC236}">
                <a16:creationId xmlns:a16="http://schemas.microsoft.com/office/drawing/2014/main" id="{4473FB30-4E82-41CA-8AE5-3C552047984B}"/>
              </a:ext>
            </a:extLst>
          </p:cNvPr>
          <p:cNvSpPr txBox="1"/>
          <p:nvPr/>
        </p:nvSpPr>
        <p:spPr>
          <a:xfrm>
            <a:off x="3758886" y="3330447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调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研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îŝḻíḋê">
            <a:extLst>
              <a:ext uri="{FF2B5EF4-FFF2-40B4-BE49-F238E27FC236}">
                <a16:creationId xmlns:a16="http://schemas.microsoft.com/office/drawing/2014/main" id="{ADAB31FF-385F-4559-953A-41A9979729EC}"/>
              </a:ext>
            </a:extLst>
          </p:cNvPr>
          <p:cNvSpPr/>
          <p:nvPr/>
        </p:nvSpPr>
        <p:spPr>
          <a:xfrm>
            <a:off x="3758886" y="279814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6" name="ïšliḋe">
            <a:extLst>
              <a:ext uri="{FF2B5EF4-FFF2-40B4-BE49-F238E27FC236}">
                <a16:creationId xmlns:a16="http://schemas.microsoft.com/office/drawing/2014/main" id="{6F0DCD19-BA31-4548-A221-B60FFF45289B}"/>
              </a:ext>
            </a:extLst>
          </p:cNvPr>
          <p:cNvCxnSpPr>
            <a:cxnSpLocks/>
          </p:cNvCxnSpPr>
          <p:nvPr/>
        </p:nvCxnSpPr>
        <p:spPr>
          <a:xfrm flipH="1">
            <a:off x="3758886" y="3819227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ïšḻïḋê">
            <a:extLst>
              <a:ext uri="{FF2B5EF4-FFF2-40B4-BE49-F238E27FC236}">
                <a16:creationId xmlns:a16="http://schemas.microsoft.com/office/drawing/2014/main" id="{C84E0F2F-FBCB-45D6-A791-6E6BF7BE8363}"/>
              </a:ext>
            </a:extLst>
          </p:cNvPr>
          <p:cNvSpPr txBox="1"/>
          <p:nvPr/>
        </p:nvSpPr>
        <p:spPr>
          <a:xfrm>
            <a:off x="6421546" y="3819227"/>
            <a:ext cx="1913307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在大型贸易展中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突出展示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公司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新品，配合</a:t>
            </a:r>
            <a:r>
              <a:rPr lang="en-US" altLang="zh-CN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PPT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、展板、录像等方式全方位展示。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íśļîḍe">
            <a:extLst>
              <a:ext uri="{FF2B5EF4-FFF2-40B4-BE49-F238E27FC236}">
                <a16:creationId xmlns:a16="http://schemas.microsoft.com/office/drawing/2014/main" id="{3936C82E-5C92-43A2-B86B-CD0135F98985}"/>
              </a:ext>
            </a:extLst>
          </p:cNvPr>
          <p:cNvSpPr txBox="1"/>
          <p:nvPr/>
        </p:nvSpPr>
        <p:spPr>
          <a:xfrm>
            <a:off x="6421546" y="3330447"/>
            <a:ext cx="1712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策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划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ïS1îḑe">
            <a:extLst>
              <a:ext uri="{FF2B5EF4-FFF2-40B4-BE49-F238E27FC236}">
                <a16:creationId xmlns:a16="http://schemas.microsoft.com/office/drawing/2014/main" id="{E51086D7-5F75-42FA-B570-35289C1FD91E}"/>
              </a:ext>
            </a:extLst>
          </p:cNvPr>
          <p:cNvSpPr/>
          <p:nvPr/>
        </p:nvSpPr>
        <p:spPr>
          <a:xfrm>
            <a:off x="6421546" y="279814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3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7" name="ïŝḷiḑe">
            <a:extLst>
              <a:ext uri="{FF2B5EF4-FFF2-40B4-BE49-F238E27FC236}">
                <a16:creationId xmlns:a16="http://schemas.microsoft.com/office/drawing/2014/main" id="{F84C0A8E-2A73-414F-9F9F-4446DB747045}"/>
              </a:ext>
            </a:extLst>
          </p:cNvPr>
          <p:cNvCxnSpPr>
            <a:cxnSpLocks/>
          </p:cNvCxnSpPr>
          <p:nvPr/>
        </p:nvCxnSpPr>
        <p:spPr>
          <a:xfrm flipH="1">
            <a:off x="6421546" y="3819227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is1ídé">
            <a:extLst>
              <a:ext uri="{FF2B5EF4-FFF2-40B4-BE49-F238E27FC236}">
                <a16:creationId xmlns:a16="http://schemas.microsoft.com/office/drawing/2014/main" id="{604EDB32-1BB8-461F-BA35-D5C97DAE9556}"/>
              </a:ext>
            </a:extLst>
          </p:cNvPr>
          <p:cNvSpPr txBox="1"/>
          <p:nvPr/>
        </p:nvSpPr>
        <p:spPr>
          <a:xfrm>
            <a:off x="9084205" y="3824028"/>
            <a:ext cx="1913307" cy="75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分配更多教师去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培训现场</a:t>
            </a:r>
            <a:r>
              <a:rPr lang="zh-CN" altLang="en-US" sz="1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 </a:t>
            </a:r>
            <a:r>
              <a:rPr lang="zh-CN" altLang="en-US" sz="1000" b="0" i="0" dirty="0">
                <a:solidFill>
                  <a:schemeClr val="bg1">
                    <a:lumMod val="50000"/>
                  </a:schemeClr>
                </a:solidFill>
                <a:effectLst/>
                <a:latin typeface="OPPOSans-R-subset85"/>
              </a:rPr>
              <a:t>工作人员，务必保证整个团队都出活动重点理解透彻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íŝḻîďé">
            <a:extLst>
              <a:ext uri="{FF2B5EF4-FFF2-40B4-BE49-F238E27FC236}">
                <a16:creationId xmlns:a16="http://schemas.microsoft.com/office/drawing/2014/main" id="{3608036A-2CA2-4ABF-8536-F225DF20459F}"/>
              </a:ext>
            </a:extLst>
          </p:cNvPr>
          <p:cNvSpPr txBox="1"/>
          <p:nvPr/>
        </p:nvSpPr>
        <p:spPr>
          <a:xfrm>
            <a:off x="9084205" y="3335248"/>
            <a:ext cx="7423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培</a:t>
            </a:r>
            <a:r>
              <a:rPr lang="zh-CN" altLang="en-US" sz="1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 </a:t>
            </a:r>
            <a:r>
              <a:rPr lang="zh-CN" altLang="en-US" sz="14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POSans-B-subset85"/>
              </a:rPr>
              <a:t>训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îṩlïḍê">
            <a:extLst>
              <a:ext uri="{FF2B5EF4-FFF2-40B4-BE49-F238E27FC236}">
                <a16:creationId xmlns:a16="http://schemas.microsoft.com/office/drawing/2014/main" id="{95F0A12A-AEF9-4801-AB2E-E1F0C7F2F438}"/>
              </a:ext>
            </a:extLst>
          </p:cNvPr>
          <p:cNvSpPr/>
          <p:nvPr/>
        </p:nvSpPr>
        <p:spPr>
          <a:xfrm>
            <a:off x="9084205" y="2798144"/>
            <a:ext cx="444222" cy="44422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r>
              <a:rPr lang="en-US" altLang="zh-CN" sz="1400" b="1" dirty="0">
                <a:solidFill>
                  <a:schemeClr val="bg1"/>
                </a:solidFill>
              </a:rPr>
              <a:t>4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8" name="íşlîḑe">
            <a:extLst>
              <a:ext uri="{FF2B5EF4-FFF2-40B4-BE49-F238E27FC236}">
                <a16:creationId xmlns:a16="http://schemas.microsoft.com/office/drawing/2014/main" id="{3427D74A-A836-461B-B2A2-7E0684389D9D}"/>
              </a:ext>
            </a:extLst>
          </p:cNvPr>
          <p:cNvCxnSpPr>
            <a:cxnSpLocks/>
          </p:cNvCxnSpPr>
          <p:nvPr/>
        </p:nvCxnSpPr>
        <p:spPr>
          <a:xfrm flipH="1">
            <a:off x="9084205" y="3824028"/>
            <a:ext cx="1731068" cy="0"/>
          </a:xfrm>
          <a:prstGeom prst="line">
            <a:avLst/>
          </a:prstGeom>
          <a:ln w="3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8275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li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ṧlïḑ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THANKS  </a:t>
            </a:r>
            <a:r>
              <a:rPr lang="en-US" altLang="zh-CN" sz="100"/>
              <a:t>  </a:t>
            </a:r>
            <a:r>
              <a:rPr lang="en-US" altLang="zh-CN"/>
              <a:t>//</a:t>
            </a:r>
            <a:endParaRPr lang="zh-CN" altLang="en-US" dirty="0"/>
          </a:p>
        </p:txBody>
      </p:sp>
      <p:grpSp>
        <p:nvGrpSpPr>
          <p:cNvPr id="13" name="ïṡľïḑê">
            <a:extLst>
              <a:ext uri="{FF2B5EF4-FFF2-40B4-BE49-F238E27FC236}">
                <a16:creationId xmlns:a16="http://schemas.microsoft.com/office/drawing/2014/main" id="{A5BC3E59-3E43-4160-ABE5-B12F7CDB03D7}"/>
              </a:ext>
            </a:extLst>
          </p:cNvPr>
          <p:cNvGrpSpPr/>
          <p:nvPr/>
        </p:nvGrpSpPr>
        <p:grpSpPr>
          <a:xfrm>
            <a:off x="11322624" y="760153"/>
            <a:ext cx="119849" cy="108033"/>
            <a:chOff x="11518900" y="487680"/>
            <a:chExt cx="228600" cy="162560"/>
          </a:xfrm>
        </p:grpSpPr>
        <p:cxnSp>
          <p:nvCxnSpPr>
            <p:cNvPr id="17" name="íśļíḋe">
              <a:extLst>
                <a:ext uri="{FF2B5EF4-FFF2-40B4-BE49-F238E27FC236}">
                  <a16:creationId xmlns:a16="http://schemas.microsoft.com/office/drawing/2014/main" id="{D96CA0CE-F7AA-4372-A87E-BE75AEF53E49}"/>
                </a:ext>
              </a:extLst>
            </p:cNvPr>
            <p:cNvCxnSpPr/>
            <p:nvPr userDrawn="1"/>
          </p:nvCxnSpPr>
          <p:spPr>
            <a:xfrm>
              <a:off x="11518900" y="48768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íṧḷidè">
              <a:extLst>
                <a:ext uri="{FF2B5EF4-FFF2-40B4-BE49-F238E27FC236}">
                  <a16:creationId xmlns:a16="http://schemas.microsoft.com/office/drawing/2014/main" id="{56AE2232-153A-4F28-A329-B9CC061158A5}"/>
                </a:ext>
              </a:extLst>
            </p:cNvPr>
            <p:cNvCxnSpPr/>
            <p:nvPr userDrawn="1"/>
          </p:nvCxnSpPr>
          <p:spPr>
            <a:xfrm>
              <a:off x="11518900" y="56896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îṡḷîḍè">
              <a:extLst>
                <a:ext uri="{FF2B5EF4-FFF2-40B4-BE49-F238E27FC236}">
                  <a16:creationId xmlns:a16="http://schemas.microsoft.com/office/drawing/2014/main" id="{B5EC3257-A0EA-4D6A-B193-C8D06F9F9EB1}"/>
                </a:ext>
              </a:extLst>
            </p:cNvPr>
            <p:cNvCxnSpPr/>
            <p:nvPr userDrawn="1"/>
          </p:nvCxnSpPr>
          <p:spPr>
            <a:xfrm>
              <a:off x="11518900" y="650240"/>
              <a:ext cx="228600" cy="0"/>
            </a:xfrm>
            <a:prstGeom prst="line">
              <a:avLst/>
            </a:prstGeom>
            <a:ln w="9525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THINKCELLUNDODONOTDELETE" val="0"/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ISLIDE.THEME" val="#500636"/>
  <p:tag name="ISLIDE.TEMPLATE" val="#5041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VCG211245842504;"/>
  <p:tag name="ISLIDE.THEME" val="https://www.islide.cc;"/>
  <p:tag name="ISLIDE.TEMPLAT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626;"/>
  <p:tag name="ISLIDE.TEMPLATE" val="https://www.islide.cc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626;"/>
  <p:tag name="ISLIDE.TEMPLAT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626;"/>
  <p:tag name="ISLIDE.TEMPLAT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626;"/>
  <p:tag name="ISLIDE.TEMPLAT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533;"/>
  <p:tag name="ISLIDE.TEMPLAT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533;"/>
  <p:tag name="ISLIDE.TEMPLATE" val="https://www.islide.cc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533;"/>
  <p:tag name="ISLIDE.TEMPLATE" val="https://www.islide.cc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533;"/>
  <p:tag name="ISLIDE.TEMPLATE" val="https://www.islide.cc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99533;"/>
  <p:tag name="ISLIDE.TEMPLATE" val="https://www.islide.cc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https://www.islide.cc;"/>
  <p:tag name="ISLIDE.TEMPLATE" val="https://www.islide.cc;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D0005"/>
      </a:accent1>
      <a:accent2>
        <a:srgbClr val="8E0014"/>
      </a:accent2>
      <a:accent3>
        <a:srgbClr val="E41241"/>
      </a:accent3>
      <a:accent4>
        <a:srgbClr val="D2CECF"/>
      </a:accent4>
      <a:accent5>
        <a:srgbClr val="F7F7F7"/>
      </a:accent5>
      <a:accent6>
        <a:srgbClr val="767E94"/>
      </a:accent6>
      <a:hlink>
        <a:srgbClr val="117BE2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" id="{67B8195C-78B5-4655-B8E8-C8B7BE717FE7}" vid="{3B971AAA-797F-4F55-B7B0-B3003B7CB0C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6D0005"/>
    </a:accent1>
    <a:accent2>
      <a:srgbClr val="8E0014"/>
    </a:accent2>
    <a:accent3>
      <a:srgbClr val="E41241"/>
    </a:accent3>
    <a:accent4>
      <a:srgbClr val="D2CECF"/>
    </a:accent4>
    <a:accent5>
      <a:srgbClr val="F7F7F7"/>
    </a:accent5>
    <a:accent6>
      <a:srgbClr val="767E94"/>
    </a:accent6>
    <a:hlink>
      <a:srgbClr val="117BE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6D0005"/>
    </a:accent1>
    <a:accent2>
      <a:srgbClr val="8E0014"/>
    </a:accent2>
    <a:accent3>
      <a:srgbClr val="E41241"/>
    </a:accent3>
    <a:accent4>
      <a:srgbClr val="D2CECF"/>
    </a:accent4>
    <a:accent5>
      <a:srgbClr val="F7F7F7"/>
    </a:accent5>
    <a:accent6>
      <a:srgbClr val="767E94"/>
    </a:accent6>
    <a:hlink>
      <a:srgbClr val="117BE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6D0005"/>
    </a:accent1>
    <a:accent2>
      <a:srgbClr val="8E0014"/>
    </a:accent2>
    <a:accent3>
      <a:srgbClr val="E41241"/>
    </a:accent3>
    <a:accent4>
      <a:srgbClr val="D2CECF"/>
    </a:accent4>
    <a:accent5>
      <a:srgbClr val="F7F7F7"/>
    </a:accent5>
    <a:accent6>
      <a:srgbClr val="767E94"/>
    </a:accent6>
    <a:hlink>
      <a:srgbClr val="117BE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6D0005"/>
    </a:accent1>
    <a:accent2>
      <a:srgbClr val="8E0014"/>
    </a:accent2>
    <a:accent3>
      <a:srgbClr val="E41241"/>
    </a:accent3>
    <a:accent4>
      <a:srgbClr val="D2CECF"/>
    </a:accent4>
    <a:accent5>
      <a:srgbClr val="F7F7F7"/>
    </a:accent5>
    <a:accent6>
      <a:srgbClr val="767E94"/>
    </a:accent6>
    <a:hlink>
      <a:srgbClr val="117BE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5</TotalTime>
  <Words>797</Words>
  <Application>Microsoft Office PowerPoint</Application>
  <PresentationFormat>宽屏</PresentationFormat>
  <Paragraphs>143</Paragraphs>
  <Slides>16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OPPOSans-B-subset85</vt:lpstr>
      <vt:lpstr>OPPOSans-L-subset85</vt:lpstr>
      <vt:lpstr>OPPOSans-M-subset85</vt:lpstr>
      <vt:lpstr>OPPOSans-R-subset85</vt:lpstr>
      <vt:lpstr>等线</vt:lpstr>
      <vt:lpstr>Arial</vt:lpstr>
      <vt:lpstr>Calibri</vt:lpstr>
      <vt:lpstr>主题5</vt:lpstr>
      <vt:lpstr>PowerPoint 演示文稿</vt:lpstr>
      <vt:lpstr>PowerPoint 演示文稿</vt:lpstr>
      <vt:lpstr>工作 目标</vt:lpstr>
      <vt:lpstr>工作 目标</vt:lpstr>
      <vt:lpstr>工作 目标</vt:lpstr>
      <vt:lpstr>工作 目标</vt:lpstr>
      <vt:lpstr>工作 重点</vt:lpstr>
      <vt:lpstr>工作 重点</vt:lpstr>
      <vt:lpstr>常 规工作</vt:lpstr>
      <vt:lpstr>工作 问题</vt:lpstr>
      <vt:lpstr>改进 方法</vt:lpstr>
      <vt:lpstr>来年 计划</vt:lpstr>
      <vt:lpstr>围绕 重点</vt:lpstr>
      <vt:lpstr>重 点突出</vt:lpstr>
      <vt:lpstr>来 年计划</vt:lpstr>
      <vt:lpstr>THANKS    //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iSlide® PowerPoint standard template</dc:title>
  <dc:creator>iSlide</dc:creator>
  <cp:lastModifiedBy>simon chai</cp:lastModifiedBy>
  <cp:revision>2</cp:revision>
  <cp:lastPrinted>2020-11-18T16:00:00Z</cp:lastPrinted>
  <dcterms:created xsi:type="dcterms:W3CDTF">2020-11-18T16:00:00Z</dcterms:created>
  <dcterms:modified xsi:type="dcterms:W3CDTF">2021-01-06T02:22:14Z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0a296f2a-5f93-429b-bd15-d767040c7d97</vt:lpwstr>
  </property>
</Properties>
</file>